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Roboto Slab"/>
      <p:regular r:id="rId36"/>
      <p:bold r:id="rId37"/>
    </p:embeddedFont>
    <p:embeddedFont>
      <p:font typeface="Roboto"/>
      <p:regular r:id="rId38"/>
      <p:bold r:id="rId39"/>
      <p:italic r:id="rId40"/>
      <p:boldItalic r:id="rId41"/>
    </p:embeddedFont>
    <p:embeddedFont>
      <p:font typeface="Caveat"/>
      <p:regular r:id="rId42"/>
      <p:bold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1C9D4B6-F1A4-4C4C-8B9C-6B015017A3C8}">
  <a:tblStyle styleId="{11C9D4B6-F1A4-4C4C-8B9C-6B015017A3C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4.xml"/><Relationship Id="rId42" Type="http://schemas.openxmlformats.org/officeDocument/2006/relationships/font" Target="fonts/Caveat-regular.fntdata"/><Relationship Id="rId41" Type="http://schemas.openxmlformats.org/officeDocument/2006/relationships/font" Target="fonts/Roboto-boldItalic.fntdata"/><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font" Target="fonts/Caveat-bold.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RobotoSlab-bold.fntdata"/><Relationship Id="rId14" Type="http://schemas.openxmlformats.org/officeDocument/2006/relationships/slide" Target="slides/slide8.xml"/><Relationship Id="rId36" Type="http://schemas.openxmlformats.org/officeDocument/2006/relationships/font" Target="fonts/RobotoSlab-regular.fntdata"/><Relationship Id="rId17" Type="http://schemas.openxmlformats.org/officeDocument/2006/relationships/slide" Target="slides/slide11.xml"/><Relationship Id="rId39" Type="http://schemas.openxmlformats.org/officeDocument/2006/relationships/font" Target="fonts/Roboto-bold.fntdata"/><Relationship Id="rId16" Type="http://schemas.openxmlformats.org/officeDocument/2006/relationships/slide" Target="slides/slide10.xml"/><Relationship Id="rId38" Type="http://schemas.openxmlformats.org/officeDocument/2006/relationships/font" Target="fonts/Roboto-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Welcome to team five’s presentation on tweet sentiment analysis.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908930aee7_3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908930aee7_3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Text</a:t>
            </a:r>
            <a:r>
              <a:rPr lang="en"/>
              <a:t> was most important factor in determining the tweet sentiment, with words such as ‘cancel’, ‘delay’, ‘customer service’, ‘time’, ‘wait’, ‘late’ indicating a negative sentiment.</a:t>
            </a:r>
            <a:endParaRPr/>
          </a:p>
          <a:p>
            <a:pPr indent="-298450" lvl="0" marL="457200" rtl="0" algn="l">
              <a:spcBef>
                <a:spcPts val="0"/>
              </a:spcBef>
              <a:spcAft>
                <a:spcPts val="0"/>
              </a:spcAft>
              <a:buSzPts val="1100"/>
              <a:buChar char="-"/>
            </a:pPr>
            <a:r>
              <a:rPr lang="en"/>
              <a:t>The same was also true of neutral and positive tweets, but the frequency of common words was much reduced - due to the higher volume of negative tweets </a:t>
            </a:r>
            <a:endParaRPr/>
          </a:p>
          <a:p>
            <a:pPr indent="-298450" lvl="0" marL="457200" rtl="0" algn="l">
              <a:spcBef>
                <a:spcPts val="0"/>
              </a:spcBef>
              <a:spcAft>
                <a:spcPts val="0"/>
              </a:spcAft>
              <a:buSzPts val="1100"/>
              <a:buChar char="-"/>
            </a:pPr>
            <a:r>
              <a:rPr lang="en"/>
              <a:t>That being said positive tweets were very likely to feature ‘thank’ - which boosted the models’ ability to classify positive over neutral</a:t>
            </a:r>
            <a:endParaRPr/>
          </a:p>
          <a:p>
            <a:pPr indent="-298450" lvl="0" marL="457200" rtl="0" algn="l">
              <a:spcBef>
                <a:spcPts val="0"/>
              </a:spcBef>
              <a:spcAft>
                <a:spcPts val="0"/>
              </a:spcAft>
              <a:buSzPts val="1100"/>
              <a:buChar char="-"/>
            </a:pPr>
            <a:r>
              <a:rPr lang="en"/>
              <a:t>However there was a lot of overlap between positive and neutral common words - made it harder to classify the sentiment </a:t>
            </a:r>
            <a:endParaRPr/>
          </a:p>
          <a:p>
            <a:pPr indent="-298450" lvl="0" marL="457200" rtl="0" algn="l">
              <a:spcBef>
                <a:spcPts val="0"/>
              </a:spcBef>
              <a:spcAft>
                <a:spcPts val="0"/>
              </a:spcAft>
              <a:buSzPts val="1100"/>
              <a:buChar char="-"/>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98450" lvl="0" marL="457200" rtl="0" algn="l">
              <a:spcBef>
                <a:spcPts val="0"/>
              </a:spcBef>
              <a:spcAft>
                <a:spcPts val="0"/>
              </a:spcAft>
              <a:buClr>
                <a:srgbClr val="999999"/>
              </a:buClr>
              <a:buSzPts val="1100"/>
              <a:buChar char="-"/>
            </a:pPr>
            <a:r>
              <a:rPr lang="en">
                <a:solidFill>
                  <a:srgbClr val="999999"/>
                </a:solidFill>
              </a:rPr>
              <a:t>The most common key words in neutral tweets included: thank, need, please, help, DM, change, time</a:t>
            </a:r>
            <a:endParaRPr>
              <a:solidFill>
                <a:srgbClr val="999999"/>
              </a:solidFill>
            </a:endParaRPr>
          </a:p>
          <a:p>
            <a:pPr indent="-298450" lvl="0" marL="457200" rtl="0" algn="l">
              <a:spcBef>
                <a:spcPts val="0"/>
              </a:spcBef>
              <a:spcAft>
                <a:spcPts val="0"/>
              </a:spcAft>
              <a:buClr>
                <a:srgbClr val="999999"/>
              </a:buClr>
              <a:buSzPts val="1100"/>
              <a:buChar char="-"/>
            </a:pPr>
            <a:r>
              <a:rPr lang="en">
                <a:solidFill>
                  <a:srgbClr val="999999"/>
                </a:solidFill>
              </a:rPr>
              <a:t>Whereas positive tweets - love, good, much, best came up</a:t>
            </a:r>
            <a:endParaRPr>
              <a:solidFill>
                <a:srgbClr val="999999"/>
              </a:solidFill>
            </a:endParaRPr>
          </a:p>
          <a:p>
            <a:pPr indent="-298450" lvl="1" marL="914400" rtl="0" algn="l">
              <a:spcBef>
                <a:spcPts val="0"/>
              </a:spcBef>
              <a:spcAft>
                <a:spcPts val="0"/>
              </a:spcAft>
              <a:buSzPts val="1100"/>
              <a:buChar char="-"/>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908930aee7_3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908930aee7_3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This impacted the </a:t>
            </a:r>
            <a:r>
              <a:rPr lang="en"/>
              <a:t>sentiment</a:t>
            </a:r>
            <a:r>
              <a:rPr lang="en"/>
              <a:t> confidence, with negative tweets being the easiest to classify, </a:t>
            </a:r>
            <a:r>
              <a:rPr lang="en"/>
              <a:t>followed</a:t>
            </a:r>
            <a:r>
              <a:rPr lang="en"/>
              <a:t> by positive then neutral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908930aee7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908930aee7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Analysing the creation date indicated spikes in the tweets over the weekend and Monday and pockets of high volume throughout the daytime</a:t>
            </a:r>
            <a:endParaRPr/>
          </a:p>
          <a:p>
            <a:pPr indent="-298450" lvl="0" marL="457200" rtl="0" algn="l">
              <a:spcBef>
                <a:spcPts val="0"/>
              </a:spcBef>
              <a:spcAft>
                <a:spcPts val="0"/>
              </a:spcAft>
              <a:buSzPts val="1100"/>
              <a:buChar char="-"/>
            </a:pPr>
            <a:r>
              <a:rPr lang="en"/>
              <a:t>Analysis of the location based attributes </a:t>
            </a:r>
            <a:r>
              <a:rPr lang="en"/>
              <a:t>indicates</a:t>
            </a:r>
            <a:r>
              <a:rPr lang="en"/>
              <a:t> the concentration of tweets from the US</a:t>
            </a:r>
            <a:endParaRPr/>
          </a:p>
          <a:p>
            <a:pPr indent="0" lvl="0" marL="45720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908930aee7_3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908930aee7_3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298450" lvl="0" marL="457200" rtl="0" algn="l">
              <a:spcBef>
                <a:spcPts val="0"/>
              </a:spcBef>
              <a:spcAft>
                <a:spcPts val="0"/>
              </a:spcAft>
              <a:buClr>
                <a:srgbClr val="CCCCCC"/>
              </a:buClr>
              <a:buSzPts val="1100"/>
              <a:buChar char="-"/>
            </a:pPr>
            <a:r>
              <a:rPr lang="en">
                <a:solidFill>
                  <a:srgbClr val="CCCCCC"/>
                </a:solidFill>
              </a:rPr>
              <a:t>Generally the dataset had pockets of high tweet volume during the day with the standard sentiment distribution and tailing off towards early morning, </a:t>
            </a:r>
            <a:endParaRPr>
              <a:solidFill>
                <a:srgbClr val="CCCCCC"/>
              </a:solidFill>
            </a:endParaRPr>
          </a:p>
          <a:p>
            <a:pPr indent="-298450" lvl="1" marL="1371600" rtl="0" algn="l">
              <a:spcBef>
                <a:spcPts val="0"/>
              </a:spcBef>
              <a:spcAft>
                <a:spcPts val="0"/>
              </a:spcAft>
              <a:buClr>
                <a:srgbClr val="B7B7B7"/>
              </a:buClr>
              <a:buSzPts val="1100"/>
              <a:buChar char="-"/>
            </a:pPr>
            <a:r>
              <a:rPr lang="en">
                <a:solidFill>
                  <a:srgbClr val="B7B7B7"/>
                </a:solidFill>
              </a:rPr>
              <a:t>These pockets had a typical distribution with more negative than positive or neutral</a:t>
            </a:r>
            <a:endParaRPr>
              <a:solidFill>
                <a:srgbClr val="B7B7B7"/>
              </a:solidFill>
            </a:endParaRPr>
          </a:p>
          <a:p>
            <a:pPr indent="0" lvl="0" marL="0" rtl="0" algn="l">
              <a:spcBef>
                <a:spcPts val="0"/>
              </a:spcBef>
              <a:spcAft>
                <a:spcPts val="0"/>
              </a:spcAft>
              <a:buNone/>
            </a:pPr>
            <a:r>
              <a:t/>
            </a:r>
            <a:endParaRPr>
              <a:solidFill>
                <a:srgbClr val="B7B7B7"/>
              </a:solidFill>
            </a:endParaRPr>
          </a:p>
          <a:p>
            <a:pPr indent="-298450" lvl="0" marL="457200" rtl="0" algn="l">
              <a:spcBef>
                <a:spcPts val="0"/>
              </a:spcBef>
              <a:spcAft>
                <a:spcPts val="0"/>
              </a:spcAft>
              <a:buClr>
                <a:srgbClr val="B7B7B7"/>
              </a:buClr>
              <a:buSzPts val="1100"/>
              <a:buChar char="-"/>
            </a:pPr>
            <a:r>
              <a:rPr lang="en"/>
              <a:t>Generally the distribution of sentiment was the same over all times with only some anomalies such as significantly more positives on Monday afternoon and </a:t>
            </a:r>
            <a:r>
              <a:rPr lang="en"/>
              <a:t>significantly</a:t>
            </a:r>
            <a:r>
              <a:rPr lang="en"/>
              <a:t> more negatives on Saturday morning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908930aee7_3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908930aee7_3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999999"/>
              </a:buClr>
              <a:buSzPts val="1100"/>
              <a:buChar char="-"/>
            </a:pPr>
            <a:r>
              <a:rPr lang="en">
                <a:solidFill>
                  <a:srgbClr val="999999"/>
                </a:solidFill>
              </a:rPr>
              <a:t>Further analysis into how the sentiment varied with location indicated the sentiment ratio stayed </a:t>
            </a:r>
            <a:endParaRPr>
              <a:solidFill>
                <a:srgbClr val="999999"/>
              </a:solidFill>
            </a:endParaRPr>
          </a:p>
          <a:p>
            <a:pPr indent="-298450" lvl="0" marL="457200" rtl="0" algn="l">
              <a:spcBef>
                <a:spcPts val="0"/>
              </a:spcBef>
              <a:spcAft>
                <a:spcPts val="0"/>
              </a:spcAft>
              <a:buSzPts val="1100"/>
              <a:buChar char="-"/>
            </a:pPr>
            <a:r>
              <a:rPr lang="en"/>
              <a:t>The sentiment ratio was  </a:t>
            </a:r>
            <a:r>
              <a:rPr lang="en"/>
              <a:t>pretty much the same over all locations</a:t>
            </a:r>
            <a:endParaRPr/>
          </a:p>
          <a:p>
            <a:pPr indent="-298450" lvl="0" marL="457200" rtl="0" algn="l">
              <a:spcBef>
                <a:spcPts val="0"/>
              </a:spcBef>
              <a:spcAft>
                <a:spcPts val="0"/>
              </a:spcAft>
              <a:buClr>
                <a:srgbClr val="B7B7B7"/>
              </a:buClr>
              <a:buSzPts val="1100"/>
              <a:buChar char="-"/>
            </a:pPr>
            <a:r>
              <a:rPr lang="en">
                <a:solidFill>
                  <a:srgbClr val="B7B7B7"/>
                </a:solidFill>
              </a:rPr>
              <a:t>There were slight variances the sentiment proportional across non-US countries, such as more neutral than negative tweets in </a:t>
            </a:r>
            <a:r>
              <a:rPr lang="en">
                <a:solidFill>
                  <a:srgbClr val="B7B7B7"/>
                </a:solidFill>
              </a:rPr>
              <a:t>Australia, but there was enough data to draw any real conclusions</a:t>
            </a:r>
            <a:endParaRPr>
              <a:solidFill>
                <a:srgbClr val="B7B7B7"/>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908930aee7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908930aee7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Retweet count was similar across all sentiments, didn’t </a:t>
            </a:r>
            <a:r>
              <a:rPr lang="en"/>
              <a:t>provide</a:t>
            </a:r>
            <a:r>
              <a:rPr lang="en"/>
              <a:t> much insight </a:t>
            </a:r>
            <a:endParaRPr/>
          </a:p>
          <a:p>
            <a:pPr indent="-298450" lvl="0" marL="457200" rtl="0" algn="l">
              <a:spcBef>
                <a:spcPts val="0"/>
              </a:spcBef>
              <a:spcAft>
                <a:spcPts val="0"/>
              </a:spcAft>
              <a:buClr>
                <a:srgbClr val="B7B7B7"/>
              </a:buClr>
              <a:buSzPts val="1100"/>
              <a:buChar char="-"/>
            </a:pPr>
            <a:r>
              <a:rPr lang="en">
                <a:solidFill>
                  <a:srgbClr val="B7B7B7"/>
                </a:solidFill>
              </a:rPr>
              <a:t>s, with many having a constant negative sentiment </a:t>
            </a:r>
            <a:r>
              <a:rPr lang="en">
                <a:solidFill>
                  <a:srgbClr val="B7B7B7"/>
                </a:solidFill>
              </a:rPr>
              <a:t>(top) </a:t>
            </a:r>
            <a:r>
              <a:rPr lang="en">
                <a:solidFill>
                  <a:srgbClr val="B7B7B7"/>
                </a:solidFill>
              </a:rPr>
              <a:t>or progressively get more negative (middle), some fluctuating</a:t>
            </a:r>
            <a:endParaRPr>
              <a:solidFill>
                <a:srgbClr val="B7B7B7"/>
              </a:solidFill>
            </a:endParaRPr>
          </a:p>
          <a:p>
            <a:pPr indent="0" lvl="0" marL="457200" rtl="0" algn="l">
              <a:spcBef>
                <a:spcPts val="0"/>
              </a:spcBef>
              <a:spcAft>
                <a:spcPts val="0"/>
              </a:spcAft>
              <a:buNone/>
            </a:pPr>
            <a:r>
              <a:rPr lang="en">
                <a:solidFill>
                  <a:srgbClr val="B7B7B7"/>
                </a:solidFill>
              </a:rPr>
              <a:t>between negative and positive perhaps indicating different problems being resolved over multiple flights</a:t>
            </a:r>
            <a:endParaRPr>
              <a:solidFill>
                <a:srgbClr val="B7B7B7"/>
              </a:solidFill>
            </a:endParaRPr>
          </a:p>
          <a:p>
            <a:pPr indent="-298450" lvl="1" marL="914400" rtl="0" algn="l">
              <a:spcBef>
                <a:spcPts val="0"/>
              </a:spcBef>
              <a:spcAft>
                <a:spcPts val="0"/>
              </a:spcAft>
              <a:buSzPts val="1100"/>
              <a:buChar char="-"/>
            </a:pPr>
            <a:r>
              <a:rPr lang="en"/>
              <a:t>We also  investigated the sentiment progression where users tweeted multiple time </a:t>
            </a:r>
            <a:r>
              <a:rPr lang="en"/>
              <a:t>However due to the individual variation, we weren’t able to use to it to help us </a:t>
            </a:r>
            <a:r>
              <a:rPr lang="en"/>
              <a:t>classify</a:t>
            </a:r>
            <a:r>
              <a:rPr lang="en"/>
              <a:t> sentiment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91efe7c402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91efe7c402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Lessons learnt from last time - </a:t>
            </a:r>
            <a:r>
              <a:rPr lang="en"/>
              <a:t>analyse</a:t>
            </a:r>
            <a:r>
              <a:rPr lang="en"/>
              <a:t> data before using it, </a:t>
            </a:r>
            <a:r>
              <a:rPr lang="en"/>
              <a:t>preprocess</a:t>
            </a:r>
            <a:r>
              <a:rPr lang="en"/>
              <a:t> data</a:t>
            </a:r>
            <a:endParaRPr/>
          </a:p>
          <a:p>
            <a:pPr indent="0" lvl="0" marL="0" rtl="0" algn="l">
              <a:lnSpc>
                <a:spcPct val="115000"/>
              </a:lnSpc>
              <a:spcBef>
                <a:spcPts val="0"/>
              </a:spcBef>
              <a:spcAft>
                <a:spcPts val="1600"/>
              </a:spcAft>
              <a:buNone/>
            </a:pPr>
            <a:r>
              <a:rPr lang="en" sz="1400">
                <a:solidFill>
                  <a:schemeClr val="dk1"/>
                </a:solidFill>
                <a:latin typeface="Roboto"/>
                <a:ea typeface="Roboto"/>
                <a:cs typeface="Roboto"/>
                <a:sym typeface="Roboto"/>
              </a:rPr>
              <a:t>Reduced the data 238 rows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91f4e2e11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91f4e2e11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latin typeface="Roboto"/>
                <a:ea typeface="Roboto"/>
                <a:cs typeface="Roboto"/>
                <a:sym typeface="Roboto"/>
              </a:rPr>
              <a:t>Victoria:</a:t>
            </a:r>
            <a:r>
              <a:rPr lang="en">
                <a:solidFill>
                  <a:schemeClr val="dk1"/>
                </a:solidFill>
                <a:latin typeface="Roboto"/>
                <a:ea typeface="Roboto"/>
                <a:cs typeface="Roboto"/>
                <a:sym typeface="Roboto"/>
              </a:rPr>
              <a:t> We decided to use Naïve Bayes as our baseline model and as you can see, it’s performance is a bit of a mixed bag. On one hand, it’s computation is quite fast and it uses a relatively small portion of RAM to process over 14,500 tweets, making it useful when the dataset grows larger. </a:t>
            </a:r>
            <a:endParaRPr>
              <a:solidFill>
                <a:schemeClr val="dk1"/>
              </a:solidFill>
              <a:latin typeface="Roboto"/>
              <a:ea typeface="Roboto"/>
              <a:cs typeface="Roboto"/>
              <a:sym typeface="Roboto"/>
            </a:endParaRPr>
          </a:p>
          <a:p>
            <a:pPr indent="0" lvl="0" marL="0" rtl="0" algn="l">
              <a:lnSpc>
                <a:spcPct val="115000"/>
              </a:lnSpc>
              <a:spcBef>
                <a:spcPts val="1600"/>
              </a:spcBef>
              <a:spcAft>
                <a:spcPts val="0"/>
              </a:spcAft>
              <a:buNone/>
            </a:pPr>
            <a:r>
              <a:rPr lang="en">
                <a:solidFill>
                  <a:schemeClr val="dk1"/>
                </a:solidFill>
                <a:latin typeface="Roboto"/>
                <a:ea typeface="Roboto"/>
                <a:cs typeface="Roboto"/>
                <a:sym typeface="Roboto"/>
              </a:rPr>
              <a:t>Contrastly, the accuracy is low when compared to other more complex models out there.</a:t>
            </a:r>
            <a:endParaRPr>
              <a:solidFill>
                <a:schemeClr val="dk1"/>
              </a:solidFill>
              <a:latin typeface="Roboto"/>
              <a:ea typeface="Roboto"/>
              <a:cs typeface="Roboto"/>
              <a:sym typeface="Roboto"/>
            </a:endParaRPr>
          </a:p>
          <a:p>
            <a:pPr indent="0" lvl="0" marL="0" rtl="0" algn="l">
              <a:lnSpc>
                <a:spcPct val="115000"/>
              </a:lnSpc>
              <a:spcBef>
                <a:spcPts val="1600"/>
              </a:spcBef>
              <a:spcAft>
                <a:spcPts val="0"/>
              </a:spcAft>
              <a:buNone/>
            </a:pPr>
            <a:r>
              <a:rPr lang="en">
                <a:solidFill>
                  <a:schemeClr val="dk1"/>
                </a:solidFill>
                <a:latin typeface="Roboto"/>
                <a:ea typeface="Roboto"/>
                <a:cs typeface="Roboto"/>
                <a:sym typeface="Roboto"/>
              </a:rPr>
              <a:t>If you look at the confusion matrices at the bottom the one on the left represents classification after tweets with neutral sentiment have been removed whilst the one on the right represents classification where neutral tweets are included.</a:t>
            </a:r>
            <a:endParaRPr>
              <a:solidFill>
                <a:schemeClr val="dk1"/>
              </a:solidFill>
              <a:latin typeface="Roboto"/>
              <a:ea typeface="Roboto"/>
              <a:cs typeface="Roboto"/>
              <a:sym typeface="Roboto"/>
            </a:endParaRPr>
          </a:p>
          <a:p>
            <a:pPr indent="0" lvl="0" marL="0" rtl="0" algn="l">
              <a:lnSpc>
                <a:spcPct val="115000"/>
              </a:lnSpc>
              <a:spcBef>
                <a:spcPts val="1600"/>
              </a:spcBef>
              <a:spcAft>
                <a:spcPts val="0"/>
              </a:spcAft>
              <a:buNone/>
            </a:pPr>
            <a:r>
              <a:rPr lang="en">
                <a:solidFill>
                  <a:schemeClr val="dk1"/>
                </a:solidFill>
                <a:latin typeface="Roboto"/>
                <a:ea typeface="Roboto"/>
                <a:cs typeface="Roboto"/>
                <a:sym typeface="Roboto"/>
              </a:rPr>
              <a:t>During the exploratory analysis phase, Laura identified the most common words associated with each sentiment. Based on the results from this, we discovered that tweets with neutral sentiment mostly consisted of words that were also common in positive or negative tweets, such as “flight” or the name of a particular airline. </a:t>
            </a:r>
            <a:endParaRPr>
              <a:solidFill>
                <a:schemeClr val="dk1"/>
              </a:solidFill>
              <a:latin typeface="Roboto"/>
              <a:ea typeface="Roboto"/>
              <a:cs typeface="Roboto"/>
              <a:sym typeface="Roboto"/>
            </a:endParaRPr>
          </a:p>
          <a:p>
            <a:pPr indent="0" lvl="0" marL="0" rtl="0" algn="l">
              <a:lnSpc>
                <a:spcPct val="115000"/>
              </a:lnSpc>
              <a:spcBef>
                <a:spcPts val="1600"/>
              </a:spcBef>
              <a:spcAft>
                <a:spcPts val="1600"/>
              </a:spcAft>
              <a:buNone/>
            </a:pPr>
            <a:r>
              <a:rPr lang="en">
                <a:solidFill>
                  <a:schemeClr val="dk1"/>
                </a:solidFill>
                <a:latin typeface="Roboto"/>
                <a:ea typeface="Roboto"/>
                <a:cs typeface="Roboto"/>
                <a:sym typeface="Roboto"/>
              </a:rPr>
              <a:t>This forms our hypothesis as to why neutral tweets were misclassified the most and an interesting result from the experiment is that the accuracy of this classifier increases to 0.88 when only positive and negative sentiments are considered.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91f4e2e11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91f4e2e11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Will: </a:t>
            </a:r>
            <a:r>
              <a:rPr lang="en"/>
              <a:t>For our Non-Neural Classifier I decided to look at SVM, It’s performance was only marginally better than naive Bayes however the </a:t>
            </a:r>
            <a:r>
              <a:rPr lang="en"/>
              <a:t>accuracy</a:t>
            </a:r>
            <a:r>
              <a:rPr lang="en"/>
              <a:t> can most likely be improved through hyper parameter tuning if you were to do further development in the future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SVM works by using a count vectorizer to convert each </a:t>
            </a:r>
            <a:r>
              <a:rPr lang="en"/>
              <a:t>piece</a:t>
            </a:r>
            <a:r>
              <a:rPr lang="en"/>
              <a:t> of text into a vector with each dimension being a 1 or a 0 and the training the classifier on vectors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91f4e2e118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91f4e2e118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8d2bd7462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8d2bd7462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 start off with how we explored and prepared the dataset, the models we used to classify sentiment and the insights we learnt in the process.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Exploratory analysis - 1-2min</a:t>
            </a:r>
            <a:endParaRPr/>
          </a:p>
          <a:p>
            <a:pPr indent="0" lvl="0" marL="0" rtl="0" algn="l">
              <a:spcBef>
                <a:spcPts val="0"/>
              </a:spcBef>
              <a:spcAft>
                <a:spcPts val="0"/>
              </a:spcAft>
              <a:buNone/>
            </a:pPr>
            <a:r>
              <a:rPr lang="en"/>
              <a:t>Preparing the dataset and </a:t>
            </a:r>
            <a:r>
              <a:rPr lang="en"/>
              <a:t>business</a:t>
            </a:r>
            <a:r>
              <a:rPr lang="en"/>
              <a:t> outcomes 2min</a:t>
            </a:r>
            <a:endParaRPr/>
          </a:p>
          <a:p>
            <a:pPr indent="0" lvl="0" marL="0" rtl="0" algn="l">
              <a:spcBef>
                <a:spcPts val="0"/>
              </a:spcBef>
              <a:spcAft>
                <a:spcPts val="0"/>
              </a:spcAft>
              <a:buNone/>
            </a:pPr>
            <a:r>
              <a:rPr lang="en"/>
              <a:t>30s per model 1min30</a:t>
            </a:r>
            <a:endParaRPr/>
          </a:p>
          <a:p>
            <a:pPr indent="0" lvl="0" marL="0" rtl="0" algn="l">
              <a:spcBef>
                <a:spcPts val="0"/>
              </a:spcBef>
              <a:spcAft>
                <a:spcPts val="0"/>
              </a:spcAft>
              <a:buNone/>
            </a:pPr>
            <a:r>
              <a:rPr lang="en"/>
              <a:t>30s final model</a:t>
            </a:r>
            <a:endParaRPr/>
          </a:p>
          <a:p>
            <a:pPr indent="0" lvl="0" marL="0" rtl="0" algn="l">
              <a:spcBef>
                <a:spcPts val="0"/>
              </a:spcBef>
              <a:spcAft>
                <a:spcPts val="0"/>
              </a:spcAft>
              <a:buNone/>
            </a:pPr>
            <a:r>
              <a:rPr lang="en"/>
              <a:t>Key Predictors - 30s</a:t>
            </a:r>
            <a:endParaRPr/>
          </a:p>
          <a:p>
            <a:pPr indent="0" lvl="0" marL="0" rtl="0" algn="l">
              <a:spcBef>
                <a:spcPts val="0"/>
              </a:spcBef>
              <a:spcAft>
                <a:spcPts val="0"/>
              </a:spcAft>
              <a:buNone/>
            </a:pPr>
            <a:r>
              <a:rPr lang="en"/>
              <a:t>Challenges - 30s</a:t>
            </a:r>
            <a:endParaRPr/>
          </a:p>
          <a:p>
            <a:pPr indent="0" lvl="0" marL="0" rtl="0" algn="l">
              <a:spcBef>
                <a:spcPts val="0"/>
              </a:spcBef>
              <a:spcAft>
                <a:spcPts val="0"/>
              </a:spcAft>
              <a:buNone/>
            </a:pPr>
            <a:r>
              <a:rPr lang="en"/>
              <a:t>Sentiment Conclusion - 45s-1min</a:t>
            </a:r>
            <a:endParaRPr/>
          </a:p>
          <a:p>
            <a:pPr indent="0" lvl="0" marL="0" rtl="0" algn="l">
              <a:spcBef>
                <a:spcPts val="0"/>
              </a:spcBef>
              <a:spcAft>
                <a:spcPts val="0"/>
              </a:spcAft>
              <a:buNone/>
            </a:pPr>
            <a:r>
              <a:rPr lang="en"/>
              <a:t>Technical next Steps - 30s</a:t>
            </a:r>
            <a:endParaRPr/>
          </a:p>
          <a:p>
            <a:pPr indent="0" lvl="0" marL="0" rtl="0" algn="l">
              <a:spcBef>
                <a:spcPts val="0"/>
              </a:spcBef>
              <a:spcAft>
                <a:spcPts val="0"/>
              </a:spcAft>
              <a:buNone/>
            </a:pPr>
            <a:r>
              <a:rPr lang="en"/>
              <a:t>Teamwork and Learning outcomes - 1min30</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91f4e2e11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91f4e2e11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91efe7c402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91efe7c402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Will: </a:t>
            </a:r>
            <a:r>
              <a:rPr lang="en"/>
              <a:t>The final model we chose was SVM as it had the </a:t>
            </a:r>
            <a:r>
              <a:rPr lang="en"/>
              <a:t>second</a:t>
            </a:r>
            <a:r>
              <a:rPr lang="en"/>
              <a:t> highest accuracy but the lowest testing time out of the 3 models with the pre-trained model only able to test 300 tweets at a time which would make it more effective to use in </a:t>
            </a:r>
            <a:r>
              <a:rPr lang="en"/>
              <a:t>business</a:t>
            </a:r>
            <a:r>
              <a:rPr lang="en"/>
              <a:t> for live processing of tweets </a:t>
            </a:r>
            <a:endParaRPr/>
          </a:p>
          <a:p>
            <a:pPr indent="0" lvl="0" marL="0" rtl="0" algn="l">
              <a:spcBef>
                <a:spcPts val="0"/>
              </a:spcBef>
              <a:spcAft>
                <a:spcPts val="0"/>
              </a:spcAft>
              <a:buNone/>
            </a:pPr>
            <a:r>
              <a:rPr lang="en"/>
              <a:t>The negatives of SVM compared to the other models is that is has a much higher training time so it will be slower to develop and harder to do hyperparameter tuning on in the future when trying to optimize the model</a:t>
            </a:r>
            <a:endParaRPr/>
          </a:p>
          <a:p>
            <a:pPr indent="0" lvl="0" marL="0" rtl="0" algn="l">
              <a:spcBef>
                <a:spcPts val="0"/>
              </a:spcBef>
              <a:spcAft>
                <a:spcPts val="0"/>
              </a:spcAft>
              <a:buNone/>
            </a:pPr>
            <a:r>
              <a:rPr lang="en"/>
              <a:t>Another reason for not </a:t>
            </a:r>
            <a:r>
              <a:rPr lang="en"/>
              <a:t>choosing</a:t>
            </a:r>
            <a:r>
              <a:rPr lang="en"/>
              <a:t> the Pre-trained model is that it cannot be trained on more data to improve the accuracy as it probably has been </a:t>
            </a:r>
            <a:r>
              <a:rPr lang="en"/>
              <a:t>pre trained</a:t>
            </a:r>
            <a:r>
              <a:rPr lang="en"/>
              <a:t> on other types of text whereas with SVM if more data were to be collected you can most likely improve the model especially with more positive and </a:t>
            </a:r>
            <a:r>
              <a:rPr lang="en"/>
              <a:t>neutral</a:t>
            </a:r>
            <a:r>
              <a:rPr lang="en"/>
              <a:t> tweets to </a:t>
            </a:r>
            <a:r>
              <a:rPr lang="en"/>
              <a:t>balance</a:t>
            </a:r>
            <a:r>
              <a:rPr lang="en"/>
              <a:t> the dataset</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91efe7c402_4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91efe7c402_4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0E101A"/>
                </a:solidFill>
              </a:rPr>
              <a:t>WIll:</a:t>
            </a:r>
            <a:r>
              <a:rPr lang="en">
                <a:solidFill>
                  <a:srgbClr val="0E101A"/>
                </a:solidFill>
              </a:rPr>
              <a:t> When looking at key predictors for the model the best key predictor is the text itself however only certain words are significant in prediction, for instance, stop words such as “so” or “the” have no real impact on sentiment whereas words like “cancel” are significant predictors for sentiment </a:t>
            </a:r>
            <a:endParaRPr>
              <a:solidFill>
                <a:srgbClr val="0E101A"/>
              </a:solidFill>
            </a:endParaRPr>
          </a:p>
          <a:p>
            <a:pPr indent="0" lvl="0" marL="0" rtl="0" algn="l">
              <a:lnSpc>
                <a:spcPct val="115000"/>
              </a:lnSpc>
              <a:spcBef>
                <a:spcPts val="0"/>
              </a:spcBef>
              <a:spcAft>
                <a:spcPts val="0"/>
              </a:spcAft>
              <a:buNone/>
            </a:pPr>
            <a:r>
              <a:t/>
            </a:r>
            <a:endParaRPr>
              <a:solidFill>
                <a:srgbClr val="0E101A"/>
              </a:solidFill>
            </a:endParaRPr>
          </a:p>
          <a:p>
            <a:pPr indent="0" lvl="0" marL="0" rtl="0" algn="l">
              <a:lnSpc>
                <a:spcPct val="115000"/>
              </a:lnSpc>
              <a:spcBef>
                <a:spcPts val="0"/>
              </a:spcBef>
              <a:spcAft>
                <a:spcPts val="0"/>
              </a:spcAft>
              <a:buNone/>
            </a:pPr>
            <a:r>
              <a:rPr lang="en">
                <a:solidFill>
                  <a:srgbClr val="0E101A"/>
                </a:solidFill>
              </a:rPr>
              <a:t>After text, I considered looking at the meta-data of the tweets to see if it could improve the accuracy of the model</a:t>
            </a:r>
            <a:endParaRPr>
              <a:solidFill>
                <a:srgbClr val="0E101A"/>
              </a:solidFill>
            </a:endParaRPr>
          </a:p>
          <a:p>
            <a:pPr indent="0" lvl="0" marL="0" rtl="0" algn="l">
              <a:lnSpc>
                <a:spcPct val="115000"/>
              </a:lnSpc>
              <a:spcBef>
                <a:spcPts val="0"/>
              </a:spcBef>
              <a:spcAft>
                <a:spcPts val="0"/>
              </a:spcAft>
              <a:buNone/>
            </a:pPr>
            <a:r>
              <a:rPr lang="en">
                <a:solidFill>
                  <a:srgbClr val="0E101A"/>
                </a:solidFill>
              </a:rPr>
              <a:t>Including the timezone that the tweets were posted in allowed 3 more tweets to be accurately predicted whereas when I included the number of retweets or the time the tweet was sent it didn’t help the classification at all and it meant there needed to be more pre-processing of the data to convert from the given data to integers which the model could be trained on which increased to overall training time</a:t>
            </a:r>
            <a:endParaRPr>
              <a:solidFill>
                <a:srgbClr val="0E101A"/>
              </a:solidFill>
            </a:endParaRPr>
          </a:p>
          <a:p>
            <a:pPr indent="0" lvl="0" marL="0" rtl="0" algn="l">
              <a:lnSpc>
                <a:spcPct val="115000"/>
              </a:lnSpc>
              <a:spcBef>
                <a:spcPts val="0"/>
              </a:spcBef>
              <a:spcAft>
                <a:spcPts val="0"/>
              </a:spcAft>
              <a:buNone/>
            </a:pPr>
            <a:r>
              <a:t/>
            </a:r>
            <a:endParaRPr>
              <a:solidFill>
                <a:srgbClr val="0E101A"/>
              </a:solidFill>
            </a:endParaRPr>
          </a:p>
          <a:p>
            <a:pPr indent="0" lvl="0" marL="0" rtl="0" algn="l">
              <a:lnSpc>
                <a:spcPct val="115000"/>
              </a:lnSpc>
              <a:spcBef>
                <a:spcPts val="0"/>
              </a:spcBef>
              <a:spcAft>
                <a:spcPts val="0"/>
              </a:spcAft>
              <a:buNone/>
            </a:pPr>
            <a:r>
              <a:rPr lang="en">
                <a:solidFill>
                  <a:srgbClr val="0E101A"/>
                </a:solidFill>
              </a:rPr>
              <a:t>I also attempted to only train the model with high sentiment confidence tweets however I could only get it to execute if it had a high stopping tolerance which meant it had a low accuracy so this didn’t help as a key predictor </a:t>
            </a:r>
            <a:endParaRPr>
              <a:solidFill>
                <a:srgbClr val="0E101A"/>
              </a:solidFill>
            </a:endParaRPr>
          </a:p>
          <a:p>
            <a:pPr indent="0" lvl="0" marL="0" rtl="0" algn="l">
              <a:lnSpc>
                <a:spcPct val="115000"/>
              </a:lnSpc>
              <a:spcBef>
                <a:spcPts val="0"/>
              </a:spcBef>
              <a:spcAft>
                <a:spcPts val="0"/>
              </a:spcAft>
              <a:buNone/>
            </a:pPr>
            <a:r>
              <a:rPr lang="en">
                <a:solidFill>
                  <a:srgbClr val="0E101A"/>
                </a:solidFill>
              </a:rPr>
              <a:t>Interestingly if you test and train on only high sentiment confidence tweets this significantly increases the accuracy however I believe this is only because those tweets are easier to predict not that it made the model significantly better</a:t>
            </a:r>
            <a:endParaRPr>
              <a:solidFill>
                <a:srgbClr val="0E101A"/>
              </a:solidFill>
            </a:endParaRPr>
          </a:p>
          <a:p>
            <a:pPr indent="0" lvl="0" marL="0" rtl="0" algn="l">
              <a:spcBef>
                <a:spcPts val="0"/>
              </a:spcBef>
              <a:spcAft>
                <a:spcPts val="0"/>
              </a:spcAft>
              <a:buNone/>
            </a:pPr>
            <a:r>
              <a:t/>
            </a:r>
            <a:endParaRPr b="1"/>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91efe7c402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91efe7c402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90cf9a2974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90cf9a2974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Laura spoke earlier on the weighting of positive, negative and neutral sentiment towards each airline and identified that the relative sentiment proportions for each airline were fairly similar with Southwest having the most positive tweets and United having the most negative tweets.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I mentioned earlier, we identified that the most common words found in neutral tweets also tended to have a high ranking in negative tweets. These were words like ‘flight’ which has a neutral meaning but obviously given the context of the task this particular word was almost guaranteed to appear across all sentiments.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Will mentioned that one of our best key predictors is the tweet text itself so as a future investigation it would be interesting to explore this further to see if there is a way to identify words with a neutral meaning and permit the models to ignore them without </a:t>
            </a:r>
            <a:r>
              <a:rPr lang="en"/>
              <a:t>diminishing</a:t>
            </a:r>
            <a:r>
              <a:rPr lang="en"/>
              <a:t> the integrity of the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see in the graph on the right that there are a range of reasons for negative sentiment with customer service issues being the most prominent so Laura and Joel are going to take us through the possible ways that the airlines can use this information to improve their services.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8f4b6686e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8f4b6686e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latin typeface="Roboto"/>
                <a:ea typeface="Roboto"/>
                <a:cs typeface="Roboto"/>
                <a:sym typeface="Roboto"/>
              </a:rPr>
              <a:t>Technical next steps: building a cloud model that classifies using our findings</a:t>
            </a:r>
            <a:endParaRPr sz="1800">
              <a:solidFill>
                <a:schemeClr val="dk1"/>
              </a:solidFill>
              <a:latin typeface="Roboto"/>
              <a:ea typeface="Roboto"/>
              <a:cs typeface="Roboto"/>
              <a:sym typeface="Roboto"/>
            </a:endParaRPr>
          </a:p>
          <a:p>
            <a:pPr indent="0" lvl="0" marL="0" rtl="0" algn="l">
              <a:lnSpc>
                <a:spcPct val="115000"/>
              </a:lnSpc>
              <a:spcBef>
                <a:spcPts val="1600"/>
              </a:spcBef>
              <a:spcAft>
                <a:spcPts val="0"/>
              </a:spcAft>
              <a:buNone/>
            </a:pPr>
            <a:r>
              <a:rPr lang="en" sz="1800">
                <a:solidFill>
                  <a:schemeClr val="dk1"/>
                </a:solidFill>
                <a:latin typeface="Roboto"/>
                <a:ea typeface="Roboto"/>
                <a:cs typeface="Roboto"/>
                <a:sym typeface="Roboto"/>
              </a:rPr>
              <a:t>If negative sentiment is very confident maybe get someone to reply to tweet or generate an automatic response</a:t>
            </a:r>
            <a:endParaRPr sz="1800">
              <a:solidFill>
                <a:schemeClr val="dk1"/>
              </a:solidFill>
              <a:latin typeface="Roboto"/>
              <a:ea typeface="Roboto"/>
              <a:cs typeface="Roboto"/>
              <a:sym typeface="Roboto"/>
            </a:endParaRPr>
          </a:p>
          <a:p>
            <a:pPr indent="0" lvl="0" marL="0" rtl="0" algn="l">
              <a:lnSpc>
                <a:spcPct val="115000"/>
              </a:lnSpc>
              <a:spcBef>
                <a:spcPts val="1600"/>
              </a:spcBef>
              <a:spcAft>
                <a:spcPts val="0"/>
              </a:spcAft>
              <a:buNone/>
            </a:pPr>
            <a:r>
              <a:rPr lang="en" sz="1800">
                <a:solidFill>
                  <a:schemeClr val="dk1"/>
                </a:solidFill>
                <a:latin typeface="Roboto"/>
                <a:ea typeface="Roboto"/>
                <a:cs typeface="Roboto"/>
                <a:sym typeface="Roboto"/>
              </a:rPr>
              <a:t>To increase the accuracy of our models especially with classifying positive and neutral tweets we would need to balance and expand the dataset, we researched into augmenting the tweets by replacing words with synonyms however this is difficult simply due to the complexity of language. Not every word has a synonym and changing one word will completely change the original authors context and intentions. </a:t>
            </a:r>
            <a:endParaRPr sz="1800">
              <a:solidFill>
                <a:schemeClr val="dk1"/>
              </a:solidFill>
              <a:latin typeface="Roboto"/>
              <a:ea typeface="Roboto"/>
              <a:cs typeface="Roboto"/>
              <a:sym typeface="Roboto"/>
            </a:endParaRPr>
          </a:p>
          <a:p>
            <a:pPr indent="0" lvl="0" marL="0" rtl="0" algn="l">
              <a:lnSpc>
                <a:spcPct val="115000"/>
              </a:lnSpc>
              <a:spcBef>
                <a:spcPts val="1600"/>
              </a:spcBef>
              <a:spcAft>
                <a:spcPts val="0"/>
              </a:spcAft>
              <a:buNone/>
            </a:pPr>
            <a:r>
              <a:rPr lang="en" sz="1800">
                <a:solidFill>
                  <a:schemeClr val="dk1"/>
                </a:solidFill>
                <a:latin typeface="Roboto"/>
                <a:ea typeface="Roboto"/>
                <a:cs typeface="Roboto"/>
                <a:sym typeface="Roboto"/>
              </a:rPr>
              <a:t>So instead a more efficient approach we concluded would be to just collect more tweets</a:t>
            </a:r>
            <a:endParaRPr sz="1800">
              <a:solidFill>
                <a:schemeClr val="dk1"/>
              </a:solidFill>
              <a:latin typeface="Roboto"/>
              <a:ea typeface="Roboto"/>
              <a:cs typeface="Roboto"/>
              <a:sym typeface="Roboto"/>
            </a:endParaRPr>
          </a:p>
          <a:p>
            <a:pPr indent="0" lvl="0" marL="0" rtl="0" algn="l">
              <a:lnSpc>
                <a:spcPct val="115000"/>
              </a:lnSpc>
              <a:spcBef>
                <a:spcPts val="1600"/>
              </a:spcBef>
              <a:spcAft>
                <a:spcPts val="0"/>
              </a:spcAft>
              <a:buNone/>
            </a:pPr>
            <a:r>
              <a:t/>
            </a:r>
            <a:endParaRPr sz="1800">
              <a:solidFill>
                <a:srgbClr val="B7B7B7"/>
              </a:solidFill>
              <a:latin typeface="Roboto"/>
              <a:ea typeface="Roboto"/>
              <a:cs typeface="Roboto"/>
              <a:sym typeface="Roboto"/>
            </a:endParaRPr>
          </a:p>
          <a:p>
            <a:pPr indent="0" lvl="0" marL="0" rtl="0" algn="l">
              <a:lnSpc>
                <a:spcPct val="115000"/>
              </a:lnSpc>
              <a:spcBef>
                <a:spcPts val="1600"/>
              </a:spcBef>
              <a:spcAft>
                <a:spcPts val="0"/>
              </a:spcAft>
              <a:buNone/>
            </a:pPr>
            <a:r>
              <a:rPr lang="en" sz="1800">
                <a:solidFill>
                  <a:srgbClr val="B7B7B7"/>
                </a:solidFill>
                <a:latin typeface="Roboto"/>
                <a:ea typeface="Roboto"/>
                <a:cs typeface="Roboto"/>
                <a:sym typeface="Roboto"/>
              </a:rPr>
              <a:t>Balance out the dataset + expanding it</a:t>
            </a:r>
            <a:endParaRPr sz="1800">
              <a:solidFill>
                <a:srgbClr val="B7B7B7"/>
              </a:solidFill>
              <a:latin typeface="Roboto"/>
              <a:ea typeface="Roboto"/>
              <a:cs typeface="Roboto"/>
              <a:sym typeface="Roboto"/>
            </a:endParaRPr>
          </a:p>
          <a:p>
            <a:pPr indent="0" lvl="0" marL="0" rtl="0" algn="l">
              <a:lnSpc>
                <a:spcPct val="115000"/>
              </a:lnSpc>
              <a:spcBef>
                <a:spcPts val="1600"/>
              </a:spcBef>
              <a:spcAft>
                <a:spcPts val="0"/>
              </a:spcAft>
              <a:buNone/>
            </a:pPr>
            <a:r>
              <a:rPr lang="en" sz="1800">
                <a:solidFill>
                  <a:srgbClr val="B7B7B7"/>
                </a:solidFill>
                <a:latin typeface="Roboto"/>
                <a:ea typeface="Roboto"/>
                <a:cs typeface="Roboto"/>
                <a:sym typeface="Roboto"/>
              </a:rPr>
              <a:t>Talk about -ve of augmentation in NLP</a:t>
            </a:r>
            <a:endParaRPr sz="1800">
              <a:solidFill>
                <a:srgbClr val="B7B7B7"/>
              </a:solidFill>
              <a:latin typeface="Roboto"/>
              <a:ea typeface="Roboto"/>
              <a:cs typeface="Roboto"/>
              <a:sym typeface="Roboto"/>
            </a:endParaRPr>
          </a:p>
          <a:p>
            <a:pPr indent="0" lvl="0" marL="0" rtl="0" algn="l">
              <a:spcBef>
                <a:spcPts val="160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8f4b6686e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8f4b6686e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Easiest way to get info from the data was Just by looking into the most popular words in tweets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Quite a simple problem to fix, get more staff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Might not seem like a lot but thats over 100 people a day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point is more that its very easy to find common problems </a:t>
            </a:r>
            <a:endParaRPr/>
          </a:p>
          <a:p>
            <a:pPr indent="0" lvl="0" marL="0" rtl="0" algn="l">
              <a:spcBef>
                <a:spcPts val="0"/>
              </a:spcBef>
              <a:spcAft>
                <a:spcPts val="0"/>
              </a:spcAft>
              <a:buNone/>
            </a:pPr>
            <a:r>
              <a:rPr lang="en"/>
              <a:t>So if the model was implemented in realtime,  there might be more short term issues the could fix</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90050108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90050108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91efe7c4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91efe7c4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Victoria</a:t>
            </a:r>
            <a:r>
              <a:rPr lang="en"/>
              <a:t>: You can see our team’s learning outcomes on the slide, a lot of it was learning new concepts that many of us had little to no prior experience with such as Natural Language Processing as well as implementing a range of neural and non-neural techniques.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 of the most significant lessons we learnt is that the quality of the model input has a huge effect on the quality of the output.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Sometimes it’s easy to skip the manual and jump straight into the code and we think that this task certainly highlighted the importance of exploring the data first as we found that a lot of the conclusions we drew during the exploration stage were key in explaining the output of the models.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8d2bd7462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8d2bd7462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91efe7c402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91efe7c402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Introduce the dataset </a:t>
            </a:r>
            <a:endParaRPr>
              <a:solidFill>
                <a:schemeClr val="dk1"/>
              </a:solidFill>
              <a:latin typeface="Roboto"/>
              <a:ea typeface="Roboto"/>
              <a:cs typeface="Roboto"/>
              <a:sym typeface="Roboto"/>
            </a:endParaRPr>
          </a:p>
          <a:p>
            <a:pPr indent="-298450" lvl="0" marL="457200" rtl="0" algn="l">
              <a:lnSpc>
                <a:spcPct val="115000"/>
              </a:lnSpc>
              <a:spcBef>
                <a:spcPts val="1600"/>
              </a:spcBef>
              <a:spcAft>
                <a:spcPts val="0"/>
              </a:spcAft>
              <a:buClr>
                <a:schemeClr val="dk1"/>
              </a:buClr>
              <a:buSzPts val="1100"/>
              <a:buFont typeface="Roboto"/>
              <a:buChar char="-"/>
            </a:pPr>
            <a:r>
              <a:rPr lang="en">
                <a:solidFill>
                  <a:schemeClr val="dk1"/>
                </a:solidFill>
                <a:latin typeface="Roboto"/>
                <a:ea typeface="Roboto"/>
                <a:cs typeface="Roboto"/>
                <a:sym typeface="Roboto"/>
              </a:rPr>
              <a:t>So the tweet dataset we were given consisted of roughly 14,000 tweets addressed to multiple airliners over the course of a week in early 2015. </a:t>
            </a:r>
            <a:endParaRPr>
              <a:solidFill>
                <a:schemeClr val="dk1"/>
              </a:solidFill>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We started off with variable identification, indicated any unusual var that may be less useful </a:t>
            </a:r>
            <a:r>
              <a:rPr lang="en">
                <a:solidFill>
                  <a:srgbClr val="B7B7B7"/>
                </a:solidFill>
                <a:latin typeface="Roboto"/>
                <a:ea typeface="Roboto"/>
                <a:cs typeface="Roboto"/>
                <a:sym typeface="Roboto"/>
              </a:rPr>
              <a:t>(</a:t>
            </a:r>
            <a:r>
              <a:rPr lang="en">
                <a:solidFill>
                  <a:srgbClr val="B7B7B7"/>
                </a:solidFill>
              </a:rPr>
              <a:t>airline_sentiment_gold &amp; negativereason_gold)</a:t>
            </a:r>
            <a:r>
              <a:rPr lang="en">
                <a:solidFill>
                  <a:srgbClr val="B7B7B7"/>
                </a:solidFill>
                <a:latin typeface="Roboto"/>
                <a:ea typeface="Roboto"/>
                <a:cs typeface="Roboto"/>
                <a:sym typeface="Roboto"/>
              </a:rPr>
              <a:t> </a:t>
            </a:r>
            <a:r>
              <a:rPr lang="en">
                <a:solidFill>
                  <a:schemeClr val="dk1"/>
                </a:solidFill>
                <a:latin typeface="Roboto"/>
                <a:ea typeface="Roboto"/>
                <a:cs typeface="Roboto"/>
                <a:sym typeface="Roboto"/>
              </a:rPr>
              <a:t>and had missing values-- (location based attributes)</a:t>
            </a:r>
            <a:endParaRPr/>
          </a:p>
          <a:p>
            <a:pPr indent="-298450" lvl="1" marL="914400" rtl="0" algn="l">
              <a:lnSpc>
                <a:spcPct val="115000"/>
              </a:lnSpc>
              <a:spcBef>
                <a:spcPts val="0"/>
              </a:spcBef>
              <a:spcAft>
                <a:spcPts val="0"/>
              </a:spcAft>
              <a:buClr>
                <a:schemeClr val="dk1"/>
              </a:buClr>
              <a:buSzPts val="1100"/>
              <a:buFont typeface="Roboto"/>
              <a:buChar char="-"/>
            </a:pPr>
            <a:r>
              <a:rPr lang="en"/>
              <a:t>tweet_coord, tweet_location &amp; user_timezone</a:t>
            </a:r>
            <a:endParaRPr>
              <a:solidFill>
                <a:schemeClr val="dk1"/>
              </a:solidFill>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908930aee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908930aee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general sentiment of the tweets - negative</a:t>
            </a:r>
            <a:r>
              <a:rPr lang="en">
                <a:solidFill>
                  <a:srgbClr val="B7B7B7"/>
                </a:solidFill>
              </a:rPr>
              <a:t> than positive or neutral</a:t>
            </a:r>
            <a:endParaRPr>
              <a:solidFill>
                <a:srgbClr val="B7B7B7"/>
              </a:solidFill>
            </a:endParaRPr>
          </a:p>
          <a:p>
            <a:pPr indent="-298450" lvl="0" marL="457200" rtl="0" algn="l">
              <a:spcBef>
                <a:spcPts val="0"/>
              </a:spcBef>
              <a:spcAft>
                <a:spcPts val="0"/>
              </a:spcAft>
              <a:buSzPts val="1100"/>
              <a:buChar char="-"/>
            </a:pPr>
            <a:r>
              <a:rPr lang="en"/>
              <a:t>And with the confidence of this sentiment being mostly around 100%</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solidFill>
                <a:srgbClr val="999999"/>
              </a:solidFill>
            </a:endParaRPr>
          </a:p>
          <a:p>
            <a:pPr indent="-298450" lvl="0" marL="457200" rtl="0" algn="l">
              <a:spcBef>
                <a:spcPts val="0"/>
              </a:spcBef>
              <a:spcAft>
                <a:spcPts val="0"/>
              </a:spcAft>
              <a:buClr>
                <a:srgbClr val="999999"/>
              </a:buClr>
              <a:buSzPts val="1100"/>
              <a:buChar char="-"/>
            </a:pPr>
            <a:r>
              <a:rPr lang="en">
                <a:solidFill>
                  <a:srgbClr val="999999"/>
                </a:solidFill>
              </a:rPr>
              <a:t>but with a small cluster between 60 and 70</a:t>
            </a:r>
            <a:endParaRPr>
              <a:solidFill>
                <a:srgbClr val="999999"/>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908930aee7_3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908930aee7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There were a similar number tweets found for each airline apart from Virgin America </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908930aee7_3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908930aee7_3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There was also a </a:t>
            </a:r>
            <a:r>
              <a:rPr lang="en"/>
              <a:t>similar proportion of tweet sentiment between the airlines</a:t>
            </a:r>
            <a:endParaRPr/>
          </a:p>
          <a:p>
            <a:pPr indent="-298450" lvl="1" marL="914400" rtl="0" algn="l">
              <a:spcBef>
                <a:spcPts val="0"/>
              </a:spcBef>
              <a:spcAft>
                <a:spcPts val="0"/>
              </a:spcAft>
              <a:buClr>
                <a:srgbClr val="999999"/>
              </a:buClr>
              <a:buSzPts val="1100"/>
              <a:buChar char="-"/>
            </a:pPr>
            <a:r>
              <a:rPr lang="en">
                <a:solidFill>
                  <a:srgbClr val="999999"/>
                </a:solidFill>
              </a:rPr>
              <a:t>majority negative and slightly more neutral than positive </a:t>
            </a:r>
            <a:endParaRPr>
              <a:solidFill>
                <a:srgbClr val="999999"/>
              </a:solidFill>
            </a:endParaRPr>
          </a:p>
          <a:p>
            <a:pPr indent="-298450" lvl="0" marL="457200" rtl="0" algn="l">
              <a:spcBef>
                <a:spcPts val="0"/>
              </a:spcBef>
              <a:spcAft>
                <a:spcPts val="0"/>
              </a:spcAft>
              <a:buSzPts val="1100"/>
              <a:buChar char="-"/>
            </a:pPr>
            <a:r>
              <a:rPr lang="en"/>
              <a:t>Interestingly US airways and American had a significantly higher confidence in the sentiment rating</a:t>
            </a:r>
            <a:endParaRPr/>
          </a:p>
          <a:p>
            <a:pPr indent="-298450" lvl="1" marL="914400" rtl="0" algn="l">
              <a:spcBef>
                <a:spcPts val="0"/>
              </a:spcBef>
              <a:spcAft>
                <a:spcPts val="0"/>
              </a:spcAft>
              <a:buSzPts val="1100"/>
              <a:buChar char="-"/>
            </a:pPr>
            <a:r>
              <a:rPr lang="en"/>
              <a:t>Could influence our models later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908930aee7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908930aee7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Customer service was the most common negative reason, followed by late flight and can’t tell </a:t>
            </a:r>
            <a:endParaRPr/>
          </a:p>
          <a:p>
            <a:pPr indent="-298450" lvl="1" marL="914400" rtl="0" algn="l">
              <a:spcBef>
                <a:spcPts val="0"/>
              </a:spcBef>
              <a:spcAft>
                <a:spcPts val="0"/>
              </a:spcAft>
              <a:buSzPts val="1100"/>
              <a:buChar char="-"/>
            </a:pPr>
            <a:r>
              <a:rPr lang="en"/>
              <a:t>Again similar proportions across all airliners</a:t>
            </a:r>
            <a:endParaRPr/>
          </a:p>
          <a:p>
            <a:pPr indent="-298450" lvl="0" marL="457200" rtl="0" algn="l">
              <a:spcBef>
                <a:spcPts val="0"/>
              </a:spcBef>
              <a:spcAft>
                <a:spcPts val="0"/>
              </a:spcAft>
              <a:buSzPts val="1100"/>
              <a:buChar char="-"/>
            </a:pPr>
            <a:r>
              <a:rPr lang="en"/>
              <a:t>However the confidence was much more varied for this </a:t>
            </a:r>
            <a:endParaRPr/>
          </a:p>
          <a:p>
            <a:pPr indent="-298450" lvl="1" marL="914400" rtl="0" algn="l">
              <a:spcBef>
                <a:spcPts val="0"/>
              </a:spcBef>
              <a:spcAft>
                <a:spcPts val="0"/>
              </a:spcAft>
              <a:buSzPts val="1100"/>
              <a:buChar char="-"/>
            </a:pPr>
            <a:r>
              <a:rPr lang="en"/>
              <a:t>Indicating that it’s harder classify reason than </a:t>
            </a:r>
            <a:r>
              <a:rPr lang="en"/>
              <a:t>sentiment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908930aee7_3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908930aee7_3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CUT?</a:t>
            </a:r>
            <a:endParaRPr>
              <a:solidFill>
                <a:srgbClr val="FF0000"/>
              </a:solidFill>
            </a:endParaRPr>
          </a:p>
          <a:p>
            <a:pPr indent="0" lvl="0" marL="0" rtl="0" algn="l">
              <a:spcBef>
                <a:spcPts val="0"/>
              </a:spcBef>
              <a:spcAft>
                <a:spcPts val="0"/>
              </a:spcAft>
              <a:buNone/>
            </a:pPr>
            <a:r>
              <a:rPr lang="en"/>
              <a:t>Small clusters of tweets made to the same airline at a similar time were commonly found to have the same negative reason as shown on the colormap with multiple cells horizontally of the same colour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908930aee7_3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908930aee7_3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CUT?</a:t>
            </a:r>
            <a:endParaRPr>
              <a:solidFill>
                <a:srgbClr val="999999"/>
              </a:solidFill>
            </a:endParaRPr>
          </a:p>
          <a:p>
            <a:pPr indent="0" lvl="0" marL="0" rtl="0" algn="l">
              <a:spcBef>
                <a:spcPts val="0"/>
              </a:spcBef>
              <a:spcAft>
                <a:spcPts val="0"/>
              </a:spcAft>
              <a:buNone/>
            </a:pPr>
            <a:r>
              <a:rPr lang="en">
                <a:solidFill>
                  <a:srgbClr val="999999"/>
                </a:solidFill>
              </a:rPr>
              <a:t>We analysed the most common words within the all tweets - most common was</a:t>
            </a:r>
            <a:endParaRPr>
              <a:solidFill>
                <a:srgbClr val="999999"/>
              </a:solidFill>
            </a:endParaRPr>
          </a:p>
          <a:p>
            <a:pPr indent="0" lvl="0" marL="0" rtl="0" algn="l">
              <a:spcBef>
                <a:spcPts val="0"/>
              </a:spcBef>
              <a:spcAft>
                <a:spcPts val="0"/>
              </a:spcAft>
              <a:buNone/>
            </a:pPr>
            <a:r>
              <a:rPr lang="en"/>
              <a:t> The most common words across all tweets were </a:t>
            </a:r>
            <a:r>
              <a:rPr lang="en"/>
              <a:t>‘I’, ‘flight’ and ‘unit’ (in place of a currency symbol) followed by the names of airliners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6.png"/><Relationship Id="rId4" Type="http://schemas.openxmlformats.org/officeDocument/2006/relationships/image" Target="../media/image30.png"/><Relationship Id="rId5"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27.png"/><Relationship Id="rId5" Type="http://schemas.openxmlformats.org/officeDocument/2006/relationships/image" Target="../media/image29.png"/><Relationship Id="rId6" Type="http://schemas.openxmlformats.org/officeDocument/2006/relationships/image" Target="../media/image24.png"/><Relationship Id="rId7" Type="http://schemas.openxmlformats.org/officeDocument/2006/relationships/image" Target="../media/image33.png"/><Relationship Id="rId8"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4.png"/><Relationship Id="rId6" Type="http://schemas.openxmlformats.org/officeDocument/2006/relationships/image" Target="../media/image17.png"/><Relationship Id="rId7" Type="http://schemas.openxmlformats.org/officeDocument/2006/relationships/image" Target="../media/image1.png"/><Relationship Id="rId8"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3.png"/><Relationship Id="rId4" Type="http://schemas.openxmlformats.org/officeDocument/2006/relationships/image" Target="../media/image38.png"/><Relationship Id="rId5" Type="http://schemas.openxmlformats.org/officeDocument/2006/relationships/image" Target="../media/image37.png"/><Relationship Id="rId6"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Airline Sentiment Analysis</a:t>
            </a:r>
            <a:endParaRPr/>
          </a:p>
        </p:txBody>
      </p:sp>
      <p:sp>
        <p:nvSpPr>
          <p:cNvPr id="64" name="Google Shape;64;p13"/>
          <p:cNvSpPr txBox="1"/>
          <p:nvPr>
            <p:ph idx="1" type="subTitle"/>
          </p:nvPr>
        </p:nvSpPr>
        <p:spPr>
          <a:xfrm>
            <a:off x="1680302" y="3049450"/>
            <a:ext cx="5783400" cy="9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100"/>
              <a:t>By Victoria Porter, Will Holbrook, Laura Cope, Lauren Cooper and Joel Wolinsky</a:t>
            </a: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2"/>
          <p:cNvSpPr txBox="1"/>
          <p:nvPr/>
        </p:nvSpPr>
        <p:spPr>
          <a:xfrm>
            <a:off x="276550" y="521925"/>
            <a:ext cx="8130000" cy="5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Roboto"/>
                <a:ea typeface="Roboto"/>
                <a:cs typeface="Roboto"/>
                <a:sym typeface="Roboto"/>
              </a:rPr>
              <a:t>→ Text and Sentiment</a:t>
            </a:r>
            <a:endParaRPr sz="2000">
              <a:solidFill>
                <a:schemeClr val="dk1"/>
              </a:solidFill>
              <a:latin typeface="Roboto"/>
              <a:ea typeface="Roboto"/>
              <a:cs typeface="Roboto"/>
              <a:sym typeface="Roboto"/>
            </a:endParaRPr>
          </a:p>
        </p:txBody>
      </p:sp>
      <p:pic>
        <p:nvPicPr>
          <p:cNvPr id="135" name="Google Shape;135;p22"/>
          <p:cNvPicPr preferRelativeResize="0"/>
          <p:nvPr/>
        </p:nvPicPr>
        <p:blipFill>
          <a:blip r:embed="rId3">
            <a:alphaModFix/>
          </a:blip>
          <a:stretch>
            <a:fillRect/>
          </a:stretch>
        </p:blipFill>
        <p:spPr>
          <a:xfrm>
            <a:off x="1908075" y="1656475"/>
            <a:ext cx="5011473" cy="3348448"/>
          </a:xfrm>
          <a:prstGeom prst="rect">
            <a:avLst/>
          </a:prstGeom>
          <a:noFill/>
          <a:ln>
            <a:noFill/>
          </a:ln>
        </p:spPr>
      </p:pic>
      <p:sp>
        <p:nvSpPr>
          <p:cNvPr id="136" name="Google Shape;136;p22"/>
          <p:cNvSpPr txBox="1"/>
          <p:nvPr/>
        </p:nvSpPr>
        <p:spPr>
          <a:xfrm>
            <a:off x="1908075" y="1116525"/>
            <a:ext cx="2198100" cy="5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Roboto"/>
                <a:ea typeface="Roboto"/>
                <a:cs typeface="Roboto"/>
                <a:sym typeface="Roboto"/>
              </a:rPr>
              <a:t>Negative tweets</a:t>
            </a:r>
            <a:endParaRPr sz="2000">
              <a:solidFill>
                <a:schemeClr val="dk1"/>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3"/>
          <p:cNvSpPr/>
          <p:nvPr/>
        </p:nvSpPr>
        <p:spPr>
          <a:xfrm>
            <a:off x="244300" y="1688850"/>
            <a:ext cx="8770500" cy="176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3"/>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latin typeface="Roboto"/>
                <a:ea typeface="Roboto"/>
                <a:cs typeface="Roboto"/>
                <a:sym typeface="Roboto"/>
              </a:rPr>
              <a:t>Sentiment Confidence</a:t>
            </a:r>
            <a:endParaRPr/>
          </a:p>
        </p:txBody>
      </p:sp>
      <p:pic>
        <p:nvPicPr>
          <p:cNvPr id="143" name="Google Shape;143;p23"/>
          <p:cNvPicPr preferRelativeResize="0"/>
          <p:nvPr/>
        </p:nvPicPr>
        <p:blipFill>
          <a:blip r:embed="rId3">
            <a:alphaModFix/>
          </a:blip>
          <a:stretch>
            <a:fillRect/>
          </a:stretch>
        </p:blipFill>
        <p:spPr>
          <a:xfrm>
            <a:off x="6106750" y="1737225"/>
            <a:ext cx="2792951" cy="1669000"/>
          </a:xfrm>
          <a:prstGeom prst="rect">
            <a:avLst/>
          </a:prstGeom>
          <a:noFill/>
          <a:ln>
            <a:noFill/>
          </a:ln>
        </p:spPr>
      </p:pic>
      <p:pic>
        <p:nvPicPr>
          <p:cNvPr id="144" name="Google Shape;144;p23"/>
          <p:cNvPicPr preferRelativeResize="0"/>
          <p:nvPr/>
        </p:nvPicPr>
        <p:blipFill>
          <a:blip r:embed="rId4">
            <a:alphaModFix/>
          </a:blip>
          <a:stretch>
            <a:fillRect/>
          </a:stretch>
        </p:blipFill>
        <p:spPr>
          <a:xfrm>
            <a:off x="3175525" y="1737250"/>
            <a:ext cx="2792951" cy="1669000"/>
          </a:xfrm>
          <a:prstGeom prst="rect">
            <a:avLst/>
          </a:prstGeom>
          <a:noFill/>
          <a:ln>
            <a:noFill/>
          </a:ln>
        </p:spPr>
      </p:pic>
      <p:pic>
        <p:nvPicPr>
          <p:cNvPr id="145" name="Google Shape;145;p23"/>
          <p:cNvPicPr preferRelativeResize="0"/>
          <p:nvPr/>
        </p:nvPicPr>
        <p:blipFill>
          <a:blip r:embed="rId5">
            <a:alphaModFix/>
          </a:blip>
          <a:stretch>
            <a:fillRect/>
          </a:stretch>
        </p:blipFill>
        <p:spPr>
          <a:xfrm>
            <a:off x="244300" y="1688850"/>
            <a:ext cx="2792951" cy="1765750"/>
          </a:xfrm>
          <a:prstGeom prst="rect">
            <a:avLst/>
          </a:prstGeom>
          <a:noFill/>
          <a:ln>
            <a:noFill/>
          </a:ln>
        </p:spPr>
      </p:pic>
      <p:sp>
        <p:nvSpPr>
          <p:cNvPr id="146" name="Google Shape;146;p23"/>
          <p:cNvSpPr txBox="1"/>
          <p:nvPr>
            <p:ph type="title"/>
          </p:nvPr>
        </p:nvSpPr>
        <p:spPr>
          <a:xfrm>
            <a:off x="525050" y="1144113"/>
            <a:ext cx="1640100" cy="54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latin typeface="Roboto"/>
                <a:ea typeface="Roboto"/>
                <a:cs typeface="Roboto"/>
                <a:sym typeface="Roboto"/>
              </a:rPr>
              <a:t>Positive</a:t>
            </a:r>
            <a:endParaRPr/>
          </a:p>
        </p:txBody>
      </p:sp>
      <p:sp>
        <p:nvSpPr>
          <p:cNvPr id="147" name="Google Shape;147;p23"/>
          <p:cNvSpPr txBox="1"/>
          <p:nvPr>
            <p:ph type="title"/>
          </p:nvPr>
        </p:nvSpPr>
        <p:spPr>
          <a:xfrm>
            <a:off x="3176850" y="1171125"/>
            <a:ext cx="1640100" cy="54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latin typeface="Roboto"/>
                <a:ea typeface="Roboto"/>
                <a:cs typeface="Roboto"/>
                <a:sym typeface="Roboto"/>
              </a:rPr>
              <a:t>Neutral</a:t>
            </a:r>
            <a:endParaRPr/>
          </a:p>
        </p:txBody>
      </p:sp>
      <p:sp>
        <p:nvSpPr>
          <p:cNvPr id="148" name="Google Shape;148;p23"/>
          <p:cNvSpPr txBox="1"/>
          <p:nvPr>
            <p:ph type="title"/>
          </p:nvPr>
        </p:nvSpPr>
        <p:spPr>
          <a:xfrm>
            <a:off x="6210400" y="1172363"/>
            <a:ext cx="1640100" cy="54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latin typeface="Roboto"/>
                <a:ea typeface="Roboto"/>
                <a:cs typeface="Roboto"/>
                <a:sym typeface="Roboto"/>
              </a:rPr>
              <a:t>Negative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24"/>
          <p:cNvPicPr preferRelativeResize="0"/>
          <p:nvPr/>
        </p:nvPicPr>
        <p:blipFill>
          <a:blip r:embed="rId3">
            <a:alphaModFix/>
          </a:blip>
          <a:stretch>
            <a:fillRect/>
          </a:stretch>
        </p:blipFill>
        <p:spPr>
          <a:xfrm>
            <a:off x="4572000" y="1428573"/>
            <a:ext cx="4520650" cy="2622600"/>
          </a:xfrm>
          <a:prstGeom prst="rect">
            <a:avLst/>
          </a:prstGeom>
          <a:noFill/>
          <a:ln>
            <a:noFill/>
          </a:ln>
        </p:spPr>
      </p:pic>
      <p:pic>
        <p:nvPicPr>
          <p:cNvPr id="154" name="Google Shape;154;p24"/>
          <p:cNvPicPr preferRelativeResize="0"/>
          <p:nvPr/>
        </p:nvPicPr>
        <p:blipFill>
          <a:blip r:embed="rId4">
            <a:alphaModFix/>
          </a:blip>
          <a:stretch>
            <a:fillRect/>
          </a:stretch>
        </p:blipFill>
        <p:spPr>
          <a:xfrm>
            <a:off x="207700" y="1175575"/>
            <a:ext cx="4077925" cy="3301523"/>
          </a:xfrm>
          <a:prstGeom prst="rect">
            <a:avLst/>
          </a:prstGeom>
          <a:noFill/>
          <a:ln>
            <a:noFill/>
          </a:ln>
        </p:spPr>
      </p:pic>
      <p:sp>
        <p:nvSpPr>
          <p:cNvPr id="155" name="Google Shape;155;p24"/>
          <p:cNvSpPr txBox="1"/>
          <p:nvPr/>
        </p:nvSpPr>
        <p:spPr>
          <a:xfrm>
            <a:off x="276550" y="521925"/>
            <a:ext cx="8130000" cy="5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Roboto"/>
                <a:ea typeface="Roboto"/>
                <a:cs typeface="Roboto"/>
                <a:sym typeface="Roboto"/>
              </a:rPr>
              <a:t>Creation datetime, Co-ords</a:t>
            </a:r>
            <a:endParaRPr sz="2000">
              <a:solidFill>
                <a:schemeClr val="dk1"/>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latin typeface="Roboto"/>
                <a:ea typeface="Roboto"/>
                <a:cs typeface="Roboto"/>
                <a:sym typeface="Roboto"/>
              </a:rPr>
              <a:t>→ Creation datetime and Sentiment</a:t>
            </a:r>
            <a:endParaRPr/>
          </a:p>
        </p:txBody>
      </p:sp>
      <p:pic>
        <p:nvPicPr>
          <p:cNvPr id="161" name="Google Shape;161;p25"/>
          <p:cNvPicPr preferRelativeResize="0"/>
          <p:nvPr/>
        </p:nvPicPr>
        <p:blipFill>
          <a:blip r:embed="rId3">
            <a:alphaModFix/>
          </a:blip>
          <a:stretch>
            <a:fillRect/>
          </a:stretch>
        </p:blipFill>
        <p:spPr>
          <a:xfrm>
            <a:off x="207025" y="1735957"/>
            <a:ext cx="2691750" cy="2156368"/>
          </a:xfrm>
          <a:prstGeom prst="rect">
            <a:avLst/>
          </a:prstGeom>
          <a:noFill/>
          <a:ln>
            <a:noFill/>
          </a:ln>
        </p:spPr>
      </p:pic>
      <p:pic>
        <p:nvPicPr>
          <p:cNvPr id="162" name="Google Shape;162;p25"/>
          <p:cNvPicPr preferRelativeResize="0"/>
          <p:nvPr/>
        </p:nvPicPr>
        <p:blipFill>
          <a:blip r:embed="rId4">
            <a:alphaModFix/>
          </a:blip>
          <a:stretch>
            <a:fillRect/>
          </a:stretch>
        </p:blipFill>
        <p:spPr>
          <a:xfrm>
            <a:off x="3176862" y="1738425"/>
            <a:ext cx="2691750" cy="2151425"/>
          </a:xfrm>
          <a:prstGeom prst="rect">
            <a:avLst/>
          </a:prstGeom>
          <a:noFill/>
          <a:ln>
            <a:noFill/>
          </a:ln>
        </p:spPr>
      </p:pic>
      <p:pic>
        <p:nvPicPr>
          <p:cNvPr id="163" name="Google Shape;163;p25"/>
          <p:cNvPicPr preferRelativeResize="0"/>
          <p:nvPr/>
        </p:nvPicPr>
        <p:blipFill>
          <a:blip r:embed="rId5">
            <a:alphaModFix/>
          </a:blip>
          <a:stretch>
            <a:fillRect/>
          </a:stretch>
        </p:blipFill>
        <p:spPr>
          <a:xfrm>
            <a:off x="6210400" y="1740903"/>
            <a:ext cx="2691750" cy="2151410"/>
          </a:xfrm>
          <a:prstGeom prst="rect">
            <a:avLst/>
          </a:prstGeom>
          <a:noFill/>
          <a:ln>
            <a:noFill/>
          </a:ln>
        </p:spPr>
      </p:pic>
      <p:sp>
        <p:nvSpPr>
          <p:cNvPr id="164" name="Google Shape;164;p25"/>
          <p:cNvSpPr txBox="1"/>
          <p:nvPr>
            <p:ph type="title"/>
          </p:nvPr>
        </p:nvSpPr>
        <p:spPr>
          <a:xfrm>
            <a:off x="207025" y="1169888"/>
            <a:ext cx="1640100" cy="54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latin typeface="Roboto"/>
                <a:ea typeface="Roboto"/>
                <a:cs typeface="Roboto"/>
                <a:sym typeface="Roboto"/>
              </a:rPr>
              <a:t>Positive</a:t>
            </a:r>
            <a:endParaRPr/>
          </a:p>
        </p:txBody>
      </p:sp>
      <p:sp>
        <p:nvSpPr>
          <p:cNvPr id="165" name="Google Shape;165;p25"/>
          <p:cNvSpPr txBox="1"/>
          <p:nvPr>
            <p:ph type="title"/>
          </p:nvPr>
        </p:nvSpPr>
        <p:spPr>
          <a:xfrm>
            <a:off x="3176850" y="1171125"/>
            <a:ext cx="1640100" cy="54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latin typeface="Roboto"/>
                <a:ea typeface="Roboto"/>
                <a:cs typeface="Roboto"/>
                <a:sym typeface="Roboto"/>
              </a:rPr>
              <a:t>Neutral</a:t>
            </a:r>
            <a:endParaRPr/>
          </a:p>
        </p:txBody>
      </p:sp>
      <p:sp>
        <p:nvSpPr>
          <p:cNvPr id="166" name="Google Shape;166;p25"/>
          <p:cNvSpPr txBox="1"/>
          <p:nvPr>
            <p:ph type="title"/>
          </p:nvPr>
        </p:nvSpPr>
        <p:spPr>
          <a:xfrm>
            <a:off x="6210400" y="1172363"/>
            <a:ext cx="1640100" cy="54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latin typeface="Roboto"/>
                <a:ea typeface="Roboto"/>
                <a:cs typeface="Roboto"/>
                <a:sym typeface="Roboto"/>
              </a:rPr>
              <a:t>Negative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latin typeface="Roboto"/>
                <a:ea typeface="Roboto"/>
                <a:cs typeface="Roboto"/>
                <a:sym typeface="Roboto"/>
              </a:rPr>
              <a:t>→ Location</a:t>
            </a:r>
            <a:r>
              <a:rPr lang="en" sz="2000">
                <a:latin typeface="Roboto"/>
                <a:ea typeface="Roboto"/>
                <a:cs typeface="Roboto"/>
                <a:sym typeface="Roboto"/>
              </a:rPr>
              <a:t> and Sentiment</a:t>
            </a:r>
            <a:r>
              <a:rPr lang="en" sz="2000">
                <a:latin typeface="Roboto"/>
                <a:ea typeface="Roboto"/>
                <a:cs typeface="Roboto"/>
                <a:sym typeface="Roboto"/>
              </a:rPr>
              <a:t> , Timezone and Sentiment</a:t>
            </a:r>
            <a:endParaRPr/>
          </a:p>
        </p:txBody>
      </p:sp>
      <p:pic>
        <p:nvPicPr>
          <p:cNvPr id="172" name="Google Shape;172;p26"/>
          <p:cNvPicPr preferRelativeResize="0"/>
          <p:nvPr/>
        </p:nvPicPr>
        <p:blipFill>
          <a:blip r:embed="rId3">
            <a:alphaModFix/>
          </a:blip>
          <a:stretch>
            <a:fillRect/>
          </a:stretch>
        </p:blipFill>
        <p:spPr>
          <a:xfrm>
            <a:off x="262700" y="1472875"/>
            <a:ext cx="4517550" cy="3089599"/>
          </a:xfrm>
          <a:prstGeom prst="rect">
            <a:avLst/>
          </a:prstGeom>
          <a:noFill/>
          <a:ln>
            <a:noFill/>
          </a:ln>
        </p:spPr>
      </p:pic>
      <p:pic>
        <p:nvPicPr>
          <p:cNvPr id="173" name="Google Shape;173;p26"/>
          <p:cNvPicPr preferRelativeResize="0"/>
          <p:nvPr/>
        </p:nvPicPr>
        <p:blipFill>
          <a:blip r:embed="rId4">
            <a:alphaModFix/>
          </a:blip>
          <a:stretch>
            <a:fillRect/>
          </a:stretch>
        </p:blipFill>
        <p:spPr>
          <a:xfrm>
            <a:off x="4918825" y="1472875"/>
            <a:ext cx="4058950" cy="301881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7"/>
          <p:cNvSpPr/>
          <p:nvPr/>
        </p:nvSpPr>
        <p:spPr>
          <a:xfrm>
            <a:off x="483925" y="1027950"/>
            <a:ext cx="4507500" cy="404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Roboto"/>
                <a:ea typeface="Roboto"/>
                <a:cs typeface="Roboto"/>
                <a:sym typeface="Roboto"/>
              </a:rPr>
              <a:t>Retweet Count </a:t>
            </a:r>
            <a:endParaRPr sz="2000">
              <a:solidFill>
                <a:schemeClr val="dk1"/>
              </a:solidFill>
              <a:latin typeface="Roboto"/>
              <a:ea typeface="Roboto"/>
              <a:cs typeface="Roboto"/>
              <a:sym typeface="Roboto"/>
            </a:endParaRPr>
          </a:p>
        </p:txBody>
      </p:sp>
      <p:sp>
        <p:nvSpPr>
          <p:cNvPr id="179" name="Google Shape;179;p27"/>
          <p:cNvSpPr txBox="1"/>
          <p:nvPr/>
        </p:nvSpPr>
        <p:spPr>
          <a:xfrm>
            <a:off x="538213" y="563400"/>
            <a:ext cx="8102400" cy="5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Roboto"/>
                <a:ea typeface="Roboto"/>
                <a:cs typeface="Roboto"/>
                <a:sym typeface="Roboto"/>
              </a:rPr>
              <a:t>Name</a:t>
            </a:r>
            <a:endParaRPr sz="2000">
              <a:solidFill>
                <a:schemeClr val="dk1"/>
              </a:solidFill>
              <a:latin typeface="Roboto"/>
              <a:ea typeface="Roboto"/>
              <a:cs typeface="Roboto"/>
              <a:sym typeface="Roboto"/>
            </a:endParaRPr>
          </a:p>
        </p:txBody>
      </p:sp>
      <p:pic>
        <p:nvPicPr>
          <p:cNvPr id="180" name="Google Shape;180;p27"/>
          <p:cNvPicPr preferRelativeResize="0"/>
          <p:nvPr/>
        </p:nvPicPr>
        <p:blipFill>
          <a:blip r:embed="rId3">
            <a:alphaModFix/>
          </a:blip>
          <a:stretch>
            <a:fillRect/>
          </a:stretch>
        </p:blipFill>
        <p:spPr>
          <a:xfrm>
            <a:off x="9816900" y="342350"/>
            <a:ext cx="2781900" cy="2229400"/>
          </a:xfrm>
          <a:prstGeom prst="rect">
            <a:avLst/>
          </a:prstGeom>
          <a:noFill/>
          <a:ln>
            <a:noFill/>
          </a:ln>
        </p:spPr>
      </p:pic>
      <p:pic>
        <p:nvPicPr>
          <p:cNvPr id="181" name="Google Shape;181;p27"/>
          <p:cNvPicPr preferRelativeResize="0"/>
          <p:nvPr/>
        </p:nvPicPr>
        <p:blipFill>
          <a:blip r:embed="rId4">
            <a:alphaModFix/>
          </a:blip>
          <a:stretch>
            <a:fillRect/>
          </a:stretch>
        </p:blipFill>
        <p:spPr>
          <a:xfrm>
            <a:off x="-3819525" y="118798"/>
            <a:ext cx="3181457" cy="2229400"/>
          </a:xfrm>
          <a:prstGeom prst="rect">
            <a:avLst/>
          </a:prstGeom>
          <a:noFill/>
          <a:ln>
            <a:noFill/>
          </a:ln>
        </p:spPr>
      </p:pic>
      <p:pic>
        <p:nvPicPr>
          <p:cNvPr id="182" name="Google Shape;182;p27"/>
          <p:cNvPicPr preferRelativeResize="0"/>
          <p:nvPr/>
        </p:nvPicPr>
        <p:blipFill>
          <a:blip r:embed="rId5">
            <a:alphaModFix/>
          </a:blip>
          <a:stretch>
            <a:fillRect/>
          </a:stretch>
        </p:blipFill>
        <p:spPr>
          <a:xfrm>
            <a:off x="5326650" y="1451775"/>
            <a:ext cx="3492100" cy="2696200"/>
          </a:xfrm>
          <a:prstGeom prst="rect">
            <a:avLst/>
          </a:prstGeom>
          <a:noFill/>
          <a:ln>
            <a:noFill/>
          </a:ln>
        </p:spPr>
      </p:pic>
      <p:pic>
        <p:nvPicPr>
          <p:cNvPr id="183" name="Google Shape;183;p27"/>
          <p:cNvPicPr preferRelativeResize="0"/>
          <p:nvPr/>
        </p:nvPicPr>
        <p:blipFill>
          <a:blip r:embed="rId6">
            <a:alphaModFix/>
          </a:blip>
          <a:stretch>
            <a:fillRect/>
          </a:stretch>
        </p:blipFill>
        <p:spPr>
          <a:xfrm>
            <a:off x="1921536" y="1158000"/>
            <a:ext cx="2240689" cy="1475025"/>
          </a:xfrm>
          <a:prstGeom prst="rect">
            <a:avLst/>
          </a:prstGeom>
          <a:noFill/>
          <a:ln>
            <a:noFill/>
          </a:ln>
        </p:spPr>
      </p:pic>
      <p:pic>
        <p:nvPicPr>
          <p:cNvPr id="184" name="Google Shape;184;p27"/>
          <p:cNvPicPr preferRelativeResize="0"/>
          <p:nvPr/>
        </p:nvPicPr>
        <p:blipFill>
          <a:blip r:embed="rId7">
            <a:alphaModFix/>
          </a:blip>
          <a:stretch>
            <a:fillRect/>
          </a:stretch>
        </p:blipFill>
        <p:spPr>
          <a:xfrm>
            <a:off x="483925" y="2571750"/>
            <a:ext cx="2132375" cy="1349050"/>
          </a:xfrm>
          <a:prstGeom prst="rect">
            <a:avLst/>
          </a:prstGeom>
          <a:noFill/>
          <a:ln>
            <a:noFill/>
          </a:ln>
        </p:spPr>
      </p:pic>
      <p:pic>
        <p:nvPicPr>
          <p:cNvPr id="185" name="Google Shape;185;p27"/>
          <p:cNvPicPr preferRelativeResize="0"/>
          <p:nvPr/>
        </p:nvPicPr>
        <p:blipFill>
          <a:blip r:embed="rId8">
            <a:alphaModFix/>
          </a:blip>
          <a:stretch>
            <a:fillRect/>
          </a:stretch>
        </p:blipFill>
        <p:spPr>
          <a:xfrm>
            <a:off x="2542900" y="3715009"/>
            <a:ext cx="2240700" cy="1497616"/>
          </a:xfrm>
          <a:prstGeom prst="rect">
            <a:avLst/>
          </a:prstGeom>
          <a:noFill/>
          <a:ln>
            <a:noFill/>
          </a:ln>
        </p:spPr>
      </p:pic>
      <p:sp>
        <p:nvSpPr>
          <p:cNvPr id="186" name="Google Shape;186;p27"/>
          <p:cNvSpPr txBox="1"/>
          <p:nvPr/>
        </p:nvSpPr>
        <p:spPr>
          <a:xfrm>
            <a:off x="5326650" y="56340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Roboto"/>
                <a:ea typeface="Roboto"/>
                <a:cs typeface="Roboto"/>
                <a:sym typeface="Roboto"/>
              </a:rPr>
              <a:t>Retweet Count </a:t>
            </a:r>
            <a:endParaRPr sz="2000">
              <a:solidFill>
                <a:schemeClr val="dk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Preparing the Dataset</a:t>
            </a:r>
            <a:endParaRPr/>
          </a:p>
        </p:txBody>
      </p:sp>
      <p:sp>
        <p:nvSpPr>
          <p:cNvPr id="192" name="Google Shape;192;p28"/>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a:t>
            </a:r>
            <a:r>
              <a:rPr lang="en" sz="1400"/>
              <a:t>echniques </a:t>
            </a:r>
            <a:r>
              <a:rPr lang="en" sz="1400"/>
              <a:t>used:</a:t>
            </a:r>
            <a:endParaRPr sz="1400"/>
          </a:p>
          <a:p>
            <a:pPr indent="-317500" lvl="0" marL="457200" rtl="0" algn="l">
              <a:spcBef>
                <a:spcPts val="1600"/>
              </a:spcBef>
              <a:spcAft>
                <a:spcPts val="0"/>
              </a:spcAft>
              <a:buSzPts val="1400"/>
              <a:buChar char="●"/>
            </a:pPr>
            <a:r>
              <a:rPr lang="en" sz="1400"/>
              <a:t>Tokenization</a:t>
            </a:r>
            <a:endParaRPr sz="1400"/>
          </a:p>
          <a:p>
            <a:pPr indent="-317500" lvl="0" marL="457200" rtl="0" algn="l">
              <a:spcBef>
                <a:spcPts val="0"/>
              </a:spcBef>
              <a:spcAft>
                <a:spcPts val="0"/>
              </a:spcAft>
              <a:buSzPts val="1400"/>
              <a:buChar char="●"/>
            </a:pPr>
            <a:r>
              <a:rPr lang="en" sz="1400"/>
              <a:t>Removing stops words</a:t>
            </a:r>
            <a:endParaRPr sz="1400"/>
          </a:p>
          <a:p>
            <a:pPr indent="-317500" lvl="0" marL="457200" rtl="0" algn="l">
              <a:spcBef>
                <a:spcPts val="0"/>
              </a:spcBef>
              <a:spcAft>
                <a:spcPts val="0"/>
              </a:spcAft>
              <a:buSzPts val="1400"/>
              <a:buChar char="●"/>
            </a:pPr>
            <a:r>
              <a:rPr lang="en" sz="1400"/>
              <a:t>Stemming &amp; Lemmatizing</a:t>
            </a:r>
            <a:endParaRPr sz="1400"/>
          </a:p>
          <a:p>
            <a:pPr indent="-317500" lvl="0" marL="457200" rtl="0" algn="l">
              <a:spcBef>
                <a:spcPts val="0"/>
              </a:spcBef>
              <a:spcAft>
                <a:spcPts val="0"/>
              </a:spcAft>
              <a:buSzPts val="1400"/>
              <a:buChar char="●"/>
            </a:pPr>
            <a:r>
              <a:rPr lang="en" sz="1400"/>
              <a:t>Removing </a:t>
            </a:r>
            <a:r>
              <a:rPr lang="en" sz="1400"/>
              <a:t>Airline_sentiment_confidence &lt; 0.6</a:t>
            </a:r>
            <a:endParaRPr sz="1400"/>
          </a:p>
          <a:p>
            <a:pPr indent="0" lvl="0" marL="457200" rtl="0" algn="l">
              <a:spcBef>
                <a:spcPts val="1600"/>
              </a:spcBef>
              <a:spcAft>
                <a:spcPts val="0"/>
              </a:spcAft>
              <a:buNone/>
            </a:pPr>
            <a:r>
              <a:t/>
            </a:r>
            <a:endParaRPr sz="1400"/>
          </a:p>
          <a:p>
            <a:pPr indent="0" lvl="0" marL="0" rtl="0" algn="l">
              <a:spcBef>
                <a:spcPts val="1600"/>
              </a:spcBef>
              <a:spcAft>
                <a:spcPts val="0"/>
              </a:spcAft>
              <a:buNone/>
            </a:pPr>
            <a:r>
              <a:rPr lang="en" sz="1400">
                <a:solidFill>
                  <a:srgbClr val="FF0000"/>
                </a:solidFill>
              </a:rPr>
              <a:t>Before - ‘@VirginAmerica it was amazing, and arrived an hour early. You're too good to me.’</a:t>
            </a:r>
            <a:endParaRPr sz="1400">
              <a:solidFill>
                <a:srgbClr val="FF0000"/>
              </a:solidFill>
            </a:endParaRPr>
          </a:p>
          <a:p>
            <a:pPr indent="0" lvl="0" marL="0" rtl="0" algn="l">
              <a:spcBef>
                <a:spcPts val="1600"/>
              </a:spcBef>
              <a:spcAft>
                <a:spcPts val="0"/>
              </a:spcAft>
              <a:buNone/>
            </a:pPr>
            <a:r>
              <a:rPr lang="en" sz="1400">
                <a:solidFill>
                  <a:srgbClr val="00FF00"/>
                </a:solidFill>
              </a:rPr>
              <a:t>After - ‘virginamerica amaz arriv hour earli you good’</a:t>
            </a:r>
            <a:endParaRPr sz="1400">
              <a:solidFill>
                <a:srgbClr val="00FF00"/>
              </a:solidFill>
            </a:endParaRPr>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Baseline Model: </a:t>
            </a:r>
            <a:r>
              <a:rPr lang="en">
                <a:solidFill>
                  <a:srgbClr val="FFFFFF"/>
                </a:solidFill>
              </a:rPr>
              <a:t>Naïve </a:t>
            </a:r>
            <a:r>
              <a:rPr lang="en"/>
              <a:t>Bayes</a:t>
            </a:r>
            <a:endParaRPr/>
          </a:p>
        </p:txBody>
      </p:sp>
      <p:graphicFrame>
        <p:nvGraphicFramePr>
          <p:cNvPr id="198" name="Google Shape;198;p29"/>
          <p:cNvGraphicFramePr/>
          <p:nvPr/>
        </p:nvGraphicFramePr>
        <p:xfrm>
          <a:off x="387900" y="1577400"/>
          <a:ext cx="3000000" cy="3000000"/>
        </p:xfrm>
        <a:graphic>
          <a:graphicData uri="http://schemas.openxmlformats.org/drawingml/2006/table">
            <a:tbl>
              <a:tblPr>
                <a:noFill/>
                <a:tableStyleId>{11C9D4B6-F1A4-4C4C-8B9C-6B015017A3C8}</a:tableStyleId>
              </a:tblPr>
              <a:tblGrid>
                <a:gridCol w="1394700"/>
                <a:gridCol w="1394700"/>
                <a:gridCol w="1394700"/>
                <a:gridCol w="1394700"/>
                <a:gridCol w="1394700"/>
                <a:gridCol w="1394700"/>
              </a:tblGrid>
              <a:tr h="381000">
                <a:tc>
                  <a:txBody>
                    <a:bodyPr/>
                    <a:lstStyle/>
                    <a:p>
                      <a:pPr indent="0" lvl="0" marL="0" rtl="0" algn="l">
                        <a:spcBef>
                          <a:spcPts val="0"/>
                        </a:spcBef>
                        <a:spcAft>
                          <a:spcPts val="0"/>
                        </a:spcAft>
                        <a:buNone/>
                      </a:pPr>
                      <a:r>
                        <a:rPr b="1" lang="en"/>
                        <a:t>Model Type</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a:t>Model Name</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a:t>Training Time/s</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a:t>Testing Time/s</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a:t>Accuracy</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a:t>RAM Used/GB</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81000">
                <a:tc>
                  <a:txBody>
                    <a:bodyPr/>
                    <a:lstStyle/>
                    <a:p>
                      <a:pPr indent="0" lvl="0" marL="0" rtl="0" algn="l">
                        <a:spcBef>
                          <a:spcPts val="0"/>
                        </a:spcBef>
                        <a:spcAft>
                          <a:spcPts val="0"/>
                        </a:spcAft>
                        <a:buNone/>
                      </a:pPr>
                      <a:r>
                        <a:rPr lang="en"/>
                        <a:t>Baseline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Naïve Bayes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2.186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45.665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0.7668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0.16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r>
            </a:tbl>
          </a:graphicData>
        </a:graphic>
      </p:graphicFrame>
      <p:sp>
        <p:nvSpPr>
          <p:cNvPr id="199" name="Google Shape;199;p29"/>
          <p:cNvSpPr/>
          <p:nvPr/>
        </p:nvSpPr>
        <p:spPr>
          <a:xfrm>
            <a:off x="2585100" y="2904150"/>
            <a:ext cx="3973800" cy="196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0" name="Google Shape;200;p29"/>
          <p:cNvPicPr preferRelativeResize="0"/>
          <p:nvPr/>
        </p:nvPicPr>
        <p:blipFill>
          <a:blip r:embed="rId3">
            <a:alphaModFix/>
          </a:blip>
          <a:stretch>
            <a:fillRect/>
          </a:stretch>
        </p:blipFill>
        <p:spPr>
          <a:xfrm>
            <a:off x="2661300" y="3742975"/>
            <a:ext cx="1723500" cy="718121"/>
          </a:xfrm>
          <a:prstGeom prst="rect">
            <a:avLst/>
          </a:prstGeom>
          <a:noFill/>
          <a:ln>
            <a:noFill/>
          </a:ln>
        </p:spPr>
      </p:pic>
      <p:pic>
        <p:nvPicPr>
          <p:cNvPr id="201" name="Google Shape;201;p29"/>
          <p:cNvPicPr preferRelativeResize="0"/>
          <p:nvPr/>
        </p:nvPicPr>
        <p:blipFill>
          <a:blip r:embed="rId4">
            <a:alphaModFix/>
          </a:blip>
          <a:stretch>
            <a:fillRect/>
          </a:stretch>
        </p:blipFill>
        <p:spPr>
          <a:xfrm>
            <a:off x="4597500" y="3742975"/>
            <a:ext cx="1723500" cy="898175"/>
          </a:xfrm>
          <a:prstGeom prst="rect">
            <a:avLst/>
          </a:prstGeom>
          <a:noFill/>
          <a:ln>
            <a:noFill/>
          </a:ln>
        </p:spPr>
      </p:pic>
      <p:sp>
        <p:nvSpPr>
          <p:cNvPr id="202" name="Google Shape;202;p29"/>
          <p:cNvSpPr txBox="1"/>
          <p:nvPr/>
        </p:nvSpPr>
        <p:spPr>
          <a:xfrm>
            <a:off x="2661300" y="3375475"/>
            <a:ext cx="1099500" cy="29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-ve and +ve </a:t>
            </a:r>
            <a:endParaRPr>
              <a:latin typeface="Roboto"/>
              <a:ea typeface="Roboto"/>
              <a:cs typeface="Roboto"/>
              <a:sym typeface="Roboto"/>
            </a:endParaRPr>
          </a:p>
        </p:txBody>
      </p:sp>
      <p:sp>
        <p:nvSpPr>
          <p:cNvPr id="203" name="Google Shape;203;p29"/>
          <p:cNvSpPr txBox="1"/>
          <p:nvPr/>
        </p:nvSpPr>
        <p:spPr>
          <a:xfrm>
            <a:off x="4597500" y="3375475"/>
            <a:ext cx="1723500" cy="29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-ve, neu and +ve </a:t>
            </a:r>
            <a:endParaRPr>
              <a:latin typeface="Roboto"/>
              <a:ea typeface="Roboto"/>
              <a:cs typeface="Roboto"/>
              <a:sym typeface="Roboto"/>
            </a:endParaRPr>
          </a:p>
        </p:txBody>
      </p:sp>
      <p:sp>
        <p:nvSpPr>
          <p:cNvPr id="204" name="Google Shape;204;p29"/>
          <p:cNvSpPr txBox="1"/>
          <p:nvPr/>
        </p:nvSpPr>
        <p:spPr>
          <a:xfrm>
            <a:off x="2661300" y="3018400"/>
            <a:ext cx="1318500" cy="29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Experiment</a:t>
            </a:r>
            <a:endParaRPr b="1">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Non-Neural Model: Support Vector Machine (SVM)</a:t>
            </a:r>
            <a:endParaRPr/>
          </a:p>
        </p:txBody>
      </p:sp>
      <p:graphicFrame>
        <p:nvGraphicFramePr>
          <p:cNvPr id="210" name="Google Shape;210;p30"/>
          <p:cNvGraphicFramePr/>
          <p:nvPr/>
        </p:nvGraphicFramePr>
        <p:xfrm>
          <a:off x="387900" y="1577400"/>
          <a:ext cx="3000000" cy="3000000"/>
        </p:xfrm>
        <a:graphic>
          <a:graphicData uri="http://schemas.openxmlformats.org/drawingml/2006/table">
            <a:tbl>
              <a:tblPr>
                <a:noFill/>
                <a:tableStyleId>{11C9D4B6-F1A4-4C4C-8B9C-6B015017A3C8}</a:tableStyleId>
              </a:tblPr>
              <a:tblGrid>
                <a:gridCol w="1394700"/>
                <a:gridCol w="1394700"/>
                <a:gridCol w="1394700"/>
                <a:gridCol w="1394700"/>
                <a:gridCol w="1394700"/>
                <a:gridCol w="1394700"/>
              </a:tblGrid>
              <a:tr h="381000">
                <a:tc>
                  <a:txBody>
                    <a:bodyPr/>
                    <a:lstStyle/>
                    <a:p>
                      <a:pPr indent="0" lvl="0" marL="0" rtl="0" algn="l">
                        <a:spcBef>
                          <a:spcPts val="0"/>
                        </a:spcBef>
                        <a:spcAft>
                          <a:spcPts val="0"/>
                        </a:spcAft>
                        <a:buNone/>
                      </a:pPr>
                      <a:r>
                        <a:rPr b="1" lang="en"/>
                        <a:t>Model Type</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a:t>Model Name</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a:t>Training Time/s</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a:t>Testing Time/s</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a:t>Accuracy</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a:t>RAM Used/GB</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81000">
                <a:tc>
                  <a:txBody>
                    <a:bodyPr/>
                    <a:lstStyle/>
                    <a:p>
                      <a:pPr indent="0" lvl="0" marL="0" rtl="0" algn="l">
                        <a:spcBef>
                          <a:spcPts val="0"/>
                        </a:spcBef>
                        <a:spcAft>
                          <a:spcPts val="0"/>
                        </a:spcAft>
                        <a:buNone/>
                      </a:pPr>
                      <a:r>
                        <a:rPr lang="en"/>
                        <a:t>Non-Neural</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SVM</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234.618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9.553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0.7766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0.47 GB</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r>
            </a:tbl>
          </a:graphicData>
        </a:graphic>
      </p:graphicFrame>
      <p:pic>
        <p:nvPicPr>
          <p:cNvPr id="211" name="Google Shape;211;p30"/>
          <p:cNvPicPr preferRelativeResize="0"/>
          <p:nvPr/>
        </p:nvPicPr>
        <p:blipFill>
          <a:blip r:embed="rId3">
            <a:alphaModFix/>
          </a:blip>
          <a:stretch>
            <a:fillRect/>
          </a:stretch>
        </p:blipFill>
        <p:spPr>
          <a:xfrm>
            <a:off x="2971075" y="2692200"/>
            <a:ext cx="3201850" cy="2339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1"/>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Pretrained Model: MonkeyLearn Sentiment Analysis</a:t>
            </a:r>
            <a:endParaRPr/>
          </a:p>
        </p:txBody>
      </p:sp>
      <p:sp>
        <p:nvSpPr>
          <p:cNvPr id="217" name="Google Shape;217;p31"/>
          <p:cNvSpPr txBox="1"/>
          <p:nvPr>
            <p:ph idx="1" type="body"/>
          </p:nvPr>
        </p:nvSpPr>
        <p:spPr>
          <a:xfrm>
            <a:off x="387900" y="1334199"/>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MonkeyLearn was one of the few fully off-the-shelf pretrained sentiment analysis models available for free.</a:t>
            </a:r>
            <a:endParaRPr/>
          </a:p>
          <a:p>
            <a:pPr indent="-342900" lvl="0" marL="457200" rtl="0" algn="l">
              <a:spcBef>
                <a:spcPts val="0"/>
              </a:spcBef>
              <a:spcAft>
                <a:spcPts val="0"/>
              </a:spcAft>
              <a:buSzPts val="1800"/>
              <a:buChar char="●"/>
            </a:pPr>
            <a:r>
              <a:rPr lang="en"/>
              <a:t>Benefits include a simple implementation, a quick runtime with no training needed. </a:t>
            </a:r>
            <a:endParaRPr/>
          </a:p>
          <a:p>
            <a:pPr indent="-342900" lvl="0" marL="457200" rtl="0" algn="l">
              <a:spcBef>
                <a:spcPts val="0"/>
              </a:spcBef>
              <a:spcAft>
                <a:spcPts val="0"/>
              </a:spcAft>
              <a:buSzPts val="1800"/>
              <a:buChar char="●"/>
            </a:pPr>
            <a:r>
              <a:rPr lang="en"/>
              <a:t>Drawbacks include little available information on the model itself: it is very much a black box. No details available on the model or training data.  This could limit the model’s ability to understand tweets as opposed for formal language</a:t>
            </a:r>
            <a:endParaRPr/>
          </a:p>
          <a:p>
            <a:pPr indent="-342900" lvl="0" marL="457200" rtl="0" algn="l">
              <a:spcBef>
                <a:spcPts val="0"/>
              </a:spcBef>
              <a:spcAft>
                <a:spcPts val="0"/>
              </a:spcAft>
              <a:buSzPts val="1800"/>
              <a:buChar char="●"/>
            </a:pPr>
            <a:r>
              <a:rPr lang="en"/>
              <a:t>Only 300 free queries allowed per month limited how much we could test the model</a:t>
            </a:r>
            <a:endParaRPr/>
          </a:p>
        </p:txBody>
      </p:sp>
      <p:pic>
        <p:nvPicPr>
          <p:cNvPr id="218" name="Google Shape;218;p31"/>
          <p:cNvPicPr preferRelativeResize="0"/>
          <p:nvPr/>
        </p:nvPicPr>
        <p:blipFill>
          <a:blip r:embed="rId3">
            <a:alphaModFix/>
          </a:blip>
          <a:stretch>
            <a:fillRect/>
          </a:stretch>
        </p:blipFill>
        <p:spPr>
          <a:xfrm>
            <a:off x="6672675" y="4293050"/>
            <a:ext cx="2345950" cy="771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70" name="Google Shape;70;p14"/>
          <p:cNvSpPr txBox="1"/>
          <p:nvPr>
            <p:ph idx="1" type="body"/>
          </p:nvPr>
        </p:nvSpPr>
        <p:spPr>
          <a:xfrm>
            <a:off x="387900" y="1489825"/>
            <a:ext cx="5613600" cy="3078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E</a:t>
            </a:r>
            <a:r>
              <a:rPr lang="en" sz="1600"/>
              <a:t>xploratory Analysis</a:t>
            </a:r>
            <a:endParaRPr sz="1600"/>
          </a:p>
          <a:p>
            <a:pPr indent="-330200" lvl="0" marL="457200" rtl="0" algn="l">
              <a:spcBef>
                <a:spcPts val="0"/>
              </a:spcBef>
              <a:spcAft>
                <a:spcPts val="0"/>
              </a:spcAft>
              <a:buSzPts val="1600"/>
              <a:buChar char="●"/>
            </a:pPr>
            <a:r>
              <a:rPr lang="en" sz="1600"/>
              <a:t>Preparing the Dataset</a:t>
            </a:r>
            <a:endParaRPr sz="1600"/>
          </a:p>
          <a:p>
            <a:pPr indent="-330200" lvl="0" marL="457200" rtl="0" algn="l">
              <a:spcBef>
                <a:spcPts val="0"/>
              </a:spcBef>
              <a:spcAft>
                <a:spcPts val="0"/>
              </a:spcAft>
              <a:buSzPts val="1600"/>
              <a:buChar char="●"/>
            </a:pPr>
            <a:r>
              <a:rPr lang="en" sz="1600"/>
              <a:t>Modelling Experiments</a:t>
            </a:r>
            <a:endParaRPr sz="1600"/>
          </a:p>
          <a:p>
            <a:pPr indent="-330200" lvl="0" marL="457200" rtl="0" algn="l">
              <a:spcBef>
                <a:spcPts val="0"/>
              </a:spcBef>
              <a:spcAft>
                <a:spcPts val="0"/>
              </a:spcAft>
              <a:buSzPts val="1600"/>
              <a:buChar char="●"/>
            </a:pPr>
            <a:r>
              <a:rPr lang="en" sz="1600"/>
              <a:t>Performance Analysis</a:t>
            </a:r>
            <a:endParaRPr sz="1600"/>
          </a:p>
          <a:p>
            <a:pPr indent="-330200" lvl="0" marL="457200" rtl="0" algn="l">
              <a:spcBef>
                <a:spcPts val="0"/>
              </a:spcBef>
              <a:spcAft>
                <a:spcPts val="0"/>
              </a:spcAft>
              <a:buSzPts val="1600"/>
              <a:buChar char="●"/>
            </a:pPr>
            <a:r>
              <a:rPr lang="en" sz="1600"/>
              <a:t>The Final Model</a:t>
            </a:r>
            <a:endParaRPr sz="1600"/>
          </a:p>
          <a:p>
            <a:pPr indent="-330200" lvl="0" marL="457200" rtl="0" algn="l">
              <a:spcBef>
                <a:spcPts val="0"/>
              </a:spcBef>
              <a:spcAft>
                <a:spcPts val="0"/>
              </a:spcAft>
              <a:buSzPts val="1600"/>
              <a:buChar char="●"/>
            </a:pPr>
            <a:r>
              <a:rPr lang="en" sz="1600"/>
              <a:t>Final Model Insights</a:t>
            </a:r>
            <a:endParaRPr sz="1600"/>
          </a:p>
          <a:p>
            <a:pPr indent="-330200" lvl="0" marL="457200" rtl="0" algn="l">
              <a:spcBef>
                <a:spcPts val="0"/>
              </a:spcBef>
              <a:spcAft>
                <a:spcPts val="0"/>
              </a:spcAft>
              <a:buSzPts val="1600"/>
              <a:buChar char="●"/>
            </a:pPr>
            <a:r>
              <a:rPr lang="en" sz="1600"/>
              <a:t>Teamwork</a:t>
            </a:r>
            <a:endParaRPr sz="1600"/>
          </a:p>
          <a:p>
            <a:pPr indent="-330200" lvl="0" marL="457200" rtl="0" algn="l">
              <a:spcBef>
                <a:spcPts val="0"/>
              </a:spcBef>
              <a:spcAft>
                <a:spcPts val="0"/>
              </a:spcAft>
              <a:buSzPts val="1600"/>
              <a:buChar char="●"/>
            </a:pPr>
            <a:r>
              <a:rPr lang="en" sz="1600"/>
              <a:t>Learning Outcomes</a:t>
            </a:r>
            <a:endParaRPr sz="1600"/>
          </a:p>
          <a:p>
            <a:pPr indent="-330200" lvl="0" marL="457200" rtl="0" algn="l">
              <a:spcBef>
                <a:spcPts val="0"/>
              </a:spcBef>
              <a:spcAft>
                <a:spcPts val="0"/>
              </a:spcAft>
              <a:buSzPts val="1600"/>
              <a:buChar char="●"/>
            </a:pPr>
            <a:r>
              <a:rPr lang="en" sz="1600"/>
              <a:t>Questions</a:t>
            </a:r>
            <a:endParaRPr sz="1600"/>
          </a:p>
        </p:txBody>
      </p:sp>
      <p:pic>
        <p:nvPicPr>
          <p:cNvPr id="71" name="Google Shape;71;p14"/>
          <p:cNvPicPr preferRelativeResize="0"/>
          <p:nvPr/>
        </p:nvPicPr>
        <p:blipFill rotWithShape="1">
          <a:blip r:embed="rId3">
            <a:alphaModFix/>
          </a:blip>
          <a:srcRect b="10577" l="79723" r="8259" t="75134"/>
          <a:stretch/>
        </p:blipFill>
        <p:spPr>
          <a:xfrm>
            <a:off x="7155775" y="3532475"/>
            <a:ext cx="1220874" cy="1036250"/>
          </a:xfrm>
          <a:prstGeom prst="rect">
            <a:avLst/>
          </a:prstGeom>
          <a:noFill/>
          <a:ln>
            <a:noFill/>
          </a:ln>
        </p:spPr>
      </p:pic>
      <p:pic>
        <p:nvPicPr>
          <p:cNvPr id="72" name="Google Shape;72;p14"/>
          <p:cNvPicPr preferRelativeResize="0"/>
          <p:nvPr/>
        </p:nvPicPr>
        <p:blipFill rotWithShape="1">
          <a:blip r:embed="rId4">
            <a:alphaModFix/>
          </a:blip>
          <a:srcRect b="62590" l="82589" r="8124" t="20735"/>
          <a:stretch/>
        </p:blipFill>
        <p:spPr>
          <a:xfrm>
            <a:off x="5778550" y="3532475"/>
            <a:ext cx="1220874" cy="1036250"/>
          </a:xfrm>
          <a:prstGeom prst="rect">
            <a:avLst/>
          </a:prstGeom>
          <a:noFill/>
          <a:ln>
            <a:noFill/>
          </a:ln>
        </p:spPr>
      </p:pic>
      <p:pic>
        <p:nvPicPr>
          <p:cNvPr id="73" name="Google Shape;73;p14"/>
          <p:cNvPicPr preferRelativeResize="0"/>
          <p:nvPr/>
        </p:nvPicPr>
        <p:blipFill rotWithShape="1">
          <a:blip r:embed="rId5">
            <a:alphaModFix/>
          </a:blip>
          <a:srcRect b="10222" l="41571" r="45172" t="77823"/>
          <a:stretch/>
        </p:blipFill>
        <p:spPr>
          <a:xfrm>
            <a:off x="7238350" y="1814276"/>
            <a:ext cx="1138301" cy="590250"/>
          </a:xfrm>
          <a:prstGeom prst="rect">
            <a:avLst/>
          </a:prstGeom>
          <a:noFill/>
          <a:ln>
            <a:noFill/>
          </a:ln>
        </p:spPr>
      </p:pic>
      <p:pic>
        <p:nvPicPr>
          <p:cNvPr id="74" name="Google Shape;74;p14"/>
          <p:cNvPicPr preferRelativeResize="0"/>
          <p:nvPr/>
        </p:nvPicPr>
        <p:blipFill rotWithShape="1">
          <a:blip r:embed="rId6">
            <a:alphaModFix/>
          </a:blip>
          <a:srcRect b="64813" l="40259" r="44180" t="20842"/>
          <a:stretch/>
        </p:blipFill>
        <p:spPr>
          <a:xfrm>
            <a:off x="5778550" y="1814275"/>
            <a:ext cx="1138301" cy="590250"/>
          </a:xfrm>
          <a:prstGeom prst="rect">
            <a:avLst/>
          </a:prstGeom>
          <a:noFill/>
          <a:ln>
            <a:noFill/>
          </a:ln>
        </p:spPr>
      </p:pic>
      <p:pic>
        <p:nvPicPr>
          <p:cNvPr id="75" name="Google Shape;75;p14"/>
          <p:cNvPicPr preferRelativeResize="0"/>
          <p:nvPr/>
        </p:nvPicPr>
        <p:blipFill rotWithShape="1">
          <a:blip r:embed="rId7">
            <a:alphaModFix/>
          </a:blip>
          <a:srcRect b="10458" l="2826" r="70854" t="77587"/>
          <a:stretch/>
        </p:blipFill>
        <p:spPr>
          <a:xfrm>
            <a:off x="5778550" y="2571750"/>
            <a:ext cx="2598100" cy="686100"/>
          </a:xfrm>
          <a:prstGeom prst="rect">
            <a:avLst/>
          </a:prstGeom>
          <a:noFill/>
          <a:ln>
            <a:noFill/>
          </a:ln>
        </p:spPr>
      </p:pic>
      <p:pic>
        <p:nvPicPr>
          <p:cNvPr id="76" name="Google Shape;76;p14"/>
          <p:cNvPicPr preferRelativeResize="0"/>
          <p:nvPr/>
        </p:nvPicPr>
        <p:blipFill rotWithShape="1">
          <a:blip r:embed="rId8">
            <a:alphaModFix/>
          </a:blip>
          <a:srcRect b="67784" l="4968" r="77549" t="20261"/>
          <a:stretch/>
        </p:blipFill>
        <p:spPr>
          <a:xfrm>
            <a:off x="5778550" y="857250"/>
            <a:ext cx="2598100" cy="789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2"/>
          <p:cNvSpPr txBox="1"/>
          <p:nvPr>
            <p:ph type="title"/>
          </p:nvPr>
        </p:nvSpPr>
        <p:spPr>
          <a:xfrm>
            <a:off x="387900" y="2868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MonkeyLearn Results</a:t>
            </a:r>
            <a:endParaRPr/>
          </a:p>
        </p:txBody>
      </p:sp>
      <p:sp>
        <p:nvSpPr>
          <p:cNvPr id="224" name="Google Shape;224;p32"/>
          <p:cNvSpPr txBox="1"/>
          <p:nvPr>
            <p:ph idx="1" type="body"/>
          </p:nvPr>
        </p:nvSpPr>
        <p:spPr>
          <a:xfrm>
            <a:off x="387900" y="1258500"/>
            <a:ext cx="8368200" cy="2626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Mid-level accuracy, </a:t>
            </a:r>
            <a:r>
              <a:rPr lang="en" sz="1600"/>
              <a:t>possibly</a:t>
            </a:r>
            <a:r>
              <a:rPr lang="en" sz="1600"/>
              <a:t> overfit to training data or trained or formal English language writing.  </a:t>
            </a:r>
            <a:r>
              <a:rPr lang="en" sz="1600"/>
              <a:t>This teaches us that the training data used is very important, and some pre-trained sentiment analysis models may not be suitable for informal language.</a:t>
            </a:r>
            <a:endParaRPr sz="1600"/>
          </a:p>
          <a:p>
            <a:pPr indent="-330200" lvl="0" marL="457200" rtl="0" algn="l">
              <a:spcBef>
                <a:spcPts val="0"/>
              </a:spcBef>
              <a:spcAft>
                <a:spcPts val="0"/>
              </a:spcAft>
              <a:buSzPts val="1600"/>
              <a:buChar char="●"/>
            </a:pPr>
            <a:r>
              <a:rPr lang="en" sz="1600"/>
              <a:t>The model worked significantly better on the raw tweets as opposed to the cleaned data set. The confidence score on the raw data was also much higher.</a:t>
            </a:r>
            <a:endParaRPr sz="1600"/>
          </a:p>
          <a:p>
            <a:pPr indent="-330200" lvl="0" marL="457200" rtl="0" algn="l">
              <a:spcBef>
                <a:spcPts val="0"/>
              </a:spcBef>
              <a:spcAft>
                <a:spcPts val="0"/>
              </a:spcAft>
              <a:buSzPts val="1600"/>
              <a:buChar char="●"/>
            </a:pPr>
            <a:r>
              <a:rPr lang="en" sz="1600"/>
              <a:t>Next steps would involve a paid subscription which would likely come with more detail on the model and training data itself, and the ability to test more data.</a:t>
            </a:r>
            <a:endParaRPr sz="1600"/>
          </a:p>
          <a:p>
            <a:pPr indent="0" lvl="0" marL="457200" rtl="0" algn="l">
              <a:spcBef>
                <a:spcPts val="1600"/>
              </a:spcBef>
              <a:spcAft>
                <a:spcPts val="1600"/>
              </a:spcAft>
              <a:buNone/>
            </a:pPr>
            <a:r>
              <a:t/>
            </a:r>
            <a:endParaRPr sz="1600"/>
          </a:p>
        </p:txBody>
      </p:sp>
      <p:graphicFrame>
        <p:nvGraphicFramePr>
          <p:cNvPr id="225" name="Google Shape;225;p32"/>
          <p:cNvGraphicFramePr/>
          <p:nvPr/>
        </p:nvGraphicFramePr>
        <p:xfrm>
          <a:off x="617925" y="3680600"/>
          <a:ext cx="3000000" cy="3000000"/>
        </p:xfrm>
        <a:graphic>
          <a:graphicData uri="http://schemas.openxmlformats.org/drawingml/2006/table">
            <a:tbl>
              <a:tblPr>
                <a:noFill/>
                <a:tableStyleId>{11C9D4B6-F1A4-4C4C-8B9C-6B015017A3C8}</a:tableStyleId>
              </a:tblPr>
              <a:tblGrid>
                <a:gridCol w="3625200"/>
                <a:gridCol w="1483525"/>
                <a:gridCol w="2554350"/>
              </a:tblGrid>
              <a:tr h="324875">
                <a:tc>
                  <a:txBody>
                    <a:bodyPr/>
                    <a:lstStyle/>
                    <a:p>
                      <a:pPr indent="0" lvl="0" marL="0" rtl="0" algn="l">
                        <a:spcBef>
                          <a:spcPts val="0"/>
                        </a:spcBef>
                        <a:spcAft>
                          <a:spcPts val="0"/>
                        </a:spcAft>
                        <a:buNone/>
                      </a:pPr>
                      <a:r>
                        <a:rPr b="1" lang="en">
                          <a:highlight>
                            <a:srgbClr val="FFFFFF"/>
                          </a:highlight>
                        </a:rPr>
                        <a:t>Test Data Used (300 tweets each)</a:t>
                      </a:r>
                      <a:endParaRPr b="1">
                        <a:highlight>
                          <a:srgbClr val="FFFFFF"/>
                        </a:highlight>
                      </a:endParaRPr>
                    </a:p>
                  </a:txBody>
                  <a:tcPr marT="91425" marB="91425" marR="91425" marL="91425">
                    <a:solidFill>
                      <a:srgbClr val="FFFFFF"/>
                    </a:solidFill>
                  </a:tcPr>
                </a:tc>
                <a:tc>
                  <a:txBody>
                    <a:bodyPr/>
                    <a:lstStyle/>
                    <a:p>
                      <a:pPr indent="0" lvl="0" marL="0" rtl="0" algn="l">
                        <a:spcBef>
                          <a:spcPts val="0"/>
                        </a:spcBef>
                        <a:spcAft>
                          <a:spcPts val="0"/>
                        </a:spcAft>
                        <a:buNone/>
                      </a:pPr>
                      <a:r>
                        <a:rPr b="1" lang="en">
                          <a:highlight>
                            <a:srgbClr val="FFFFFF"/>
                          </a:highlight>
                        </a:rPr>
                        <a:t>Accuracy</a:t>
                      </a:r>
                      <a:endParaRPr b="1">
                        <a:highlight>
                          <a:srgbClr val="FFFFFF"/>
                        </a:highlight>
                      </a:endParaRPr>
                    </a:p>
                  </a:txBody>
                  <a:tcPr marT="91425" marB="91425" marR="91425" marL="91425">
                    <a:solidFill>
                      <a:srgbClr val="FFFFFF"/>
                    </a:solidFill>
                  </a:tcPr>
                </a:tc>
                <a:tc>
                  <a:txBody>
                    <a:bodyPr/>
                    <a:lstStyle/>
                    <a:p>
                      <a:pPr indent="0" lvl="0" marL="0" rtl="0" algn="l">
                        <a:spcBef>
                          <a:spcPts val="0"/>
                        </a:spcBef>
                        <a:spcAft>
                          <a:spcPts val="0"/>
                        </a:spcAft>
                        <a:buNone/>
                      </a:pPr>
                      <a:r>
                        <a:rPr b="1" lang="en">
                          <a:highlight>
                            <a:srgbClr val="FFFFFF"/>
                          </a:highlight>
                        </a:rPr>
                        <a:t>Average Confidence </a:t>
                      </a:r>
                      <a:endParaRPr b="1">
                        <a:highlight>
                          <a:srgbClr val="FFFFFF"/>
                        </a:highlight>
                      </a:endParaRPr>
                    </a:p>
                  </a:txBody>
                  <a:tcPr marT="91425" marB="91425" marR="91425" marL="91425">
                    <a:solidFill>
                      <a:srgbClr val="FFFFFF"/>
                    </a:solidFill>
                  </a:tcPr>
                </a:tc>
              </a:tr>
              <a:tr h="324875">
                <a:tc>
                  <a:txBody>
                    <a:bodyPr/>
                    <a:lstStyle/>
                    <a:p>
                      <a:pPr indent="0" lvl="0" marL="0" rtl="0" algn="l">
                        <a:spcBef>
                          <a:spcPts val="0"/>
                        </a:spcBef>
                        <a:spcAft>
                          <a:spcPts val="0"/>
                        </a:spcAft>
                        <a:buNone/>
                      </a:pPr>
                      <a:r>
                        <a:rPr lang="en">
                          <a:highlight>
                            <a:srgbClr val="FFFFFF"/>
                          </a:highlight>
                        </a:rPr>
                        <a:t>Cleaned</a:t>
                      </a:r>
                      <a:endParaRPr>
                        <a:highlight>
                          <a:srgbClr val="FFFFFF"/>
                        </a:highlight>
                      </a:endParaRPr>
                    </a:p>
                  </a:txBody>
                  <a:tcPr marT="91425" marB="91425" marR="91425" marL="91425">
                    <a:solidFill>
                      <a:srgbClr val="FFFFFF"/>
                    </a:solidFill>
                  </a:tcPr>
                </a:tc>
                <a:tc>
                  <a:txBody>
                    <a:bodyPr/>
                    <a:lstStyle/>
                    <a:p>
                      <a:pPr indent="0" lvl="0" marL="0" rtl="0" algn="l">
                        <a:spcBef>
                          <a:spcPts val="0"/>
                        </a:spcBef>
                        <a:spcAft>
                          <a:spcPts val="0"/>
                        </a:spcAft>
                        <a:buNone/>
                      </a:pPr>
                      <a:r>
                        <a:rPr lang="en">
                          <a:highlight>
                            <a:srgbClr val="FFFFFF"/>
                          </a:highlight>
                        </a:rPr>
                        <a:t>0.563</a:t>
                      </a:r>
                      <a:endParaRPr>
                        <a:highlight>
                          <a:srgbClr val="FFFFFF"/>
                        </a:highlight>
                      </a:endParaRPr>
                    </a:p>
                  </a:txBody>
                  <a:tcPr marT="91425" marB="91425" marR="91425" marL="91425">
                    <a:solidFill>
                      <a:srgbClr val="FFFFFF"/>
                    </a:solidFill>
                  </a:tcPr>
                </a:tc>
                <a:tc>
                  <a:txBody>
                    <a:bodyPr/>
                    <a:lstStyle/>
                    <a:p>
                      <a:pPr indent="0" lvl="0" marL="0" rtl="0" algn="l">
                        <a:spcBef>
                          <a:spcPts val="0"/>
                        </a:spcBef>
                        <a:spcAft>
                          <a:spcPts val="0"/>
                        </a:spcAft>
                        <a:buNone/>
                      </a:pPr>
                      <a:r>
                        <a:rPr lang="en">
                          <a:highlight>
                            <a:srgbClr val="FFFFFF"/>
                          </a:highlight>
                        </a:rPr>
                        <a:t>0.7092</a:t>
                      </a:r>
                      <a:endParaRPr>
                        <a:highlight>
                          <a:srgbClr val="FFFFFF"/>
                        </a:highlight>
                      </a:endParaRPr>
                    </a:p>
                  </a:txBody>
                  <a:tcPr marT="91425" marB="91425" marR="91425" marL="91425">
                    <a:solidFill>
                      <a:srgbClr val="FFFFFF"/>
                    </a:solidFill>
                  </a:tcPr>
                </a:tc>
              </a:tr>
              <a:tr h="324875">
                <a:tc>
                  <a:txBody>
                    <a:bodyPr/>
                    <a:lstStyle/>
                    <a:p>
                      <a:pPr indent="0" lvl="0" marL="0" rtl="0" algn="l">
                        <a:spcBef>
                          <a:spcPts val="0"/>
                        </a:spcBef>
                        <a:spcAft>
                          <a:spcPts val="0"/>
                        </a:spcAft>
                        <a:buNone/>
                      </a:pPr>
                      <a:r>
                        <a:rPr lang="en">
                          <a:highlight>
                            <a:srgbClr val="FFFFFF"/>
                          </a:highlight>
                        </a:rPr>
                        <a:t>Raw </a:t>
                      </a:r>
                      <a:endParaRPr>
                        <a:highlight>
                          <a:srgbClr val="FFFFFF"/>
                        </a:highlight>
                      </a:endParaRPr>
                    </a:p>
                  </a:txBody>
                  <a:tcPr marT="91425" marB="91425" marR="91425" marL="91425">
                    <a:solidFill>
                      <a:srgbClr val="FFFFFF"/>
                    </a:solidFill>
                  </a:tcPr>
                </a:tc>
                <a:tc>
                  <a:txBody>
                    <a:bodyPr/>
                    <a:lstStyle/>
                    <a:p>
                      <a:pPr indent="0" lvl="0" marL="0" rtl="0" algn="l">
                        <a:spcBef>
                          <a:spcPts val="0"/>
                        </a:spcBef>
                        <a:spcAft>
                          <a:spcPts val="0"/>
                        </a:spcAft>
                        <a:buNone/>
                      </a:pPr>
                      <a:r>
                        <a:rPr lang="en">
                          <a:highlight>
                            <a:srgbClr val="FFFFFF"/>
                          </a:highlight>
                        </a:rPr>
                        <a:t>0.780</a:t>
                      </a:r>
                      <a:endParaRPr>
                        <a:highlight>
                          <a:srgbClr val="FFFFFF"/>
                        </a:highlight>
                      </a:endParaRPr>
                    </a:p>
                  </a:txBody>
                  <a:tcPr marT="91425" marB="91425" marR="91425" marL="91425">
                    <a:solidFill>
                      <a:srgbClr val="FFFFFF"/>
                    </a:solidFill>
                  </a:tcPr>
                </a:tc>
                <a:tc>
                  <a:txBody>
                    <a:bodyPr/>
                    <a:lstStyle/>
                    <a:p>
                      <a:pPr indent="0" lvl="0" marL="0" rtl="0" algn="l">
                        <a:spcBef>
                          <a:spcPts val="0"/>
                        </a:spcBef>
                        <a:spcAft>
                          <a:spcPts val="0"/>
                        </a:spcAft>
                        <a:buNone/>
                      </a:pPr>
                      <a:r>
                        <a:rPr lang="en">
                          <a:highlight>
                            <a:srgbClr val="FFFFFF"/>
                          </a:highlight>
                        </a:rPr>
                        <a:t>0.7740</a:t>
                      </a:r>
                      <a:endParaRPr>
                        <a:highlight>
                          <a:srgbClr val="FFFFFF"/>
                        </a:highlight>
                      </a:endParaRPr>
                    </a:p>
                  </a:txBody>
                  <a:tcPr marT="91425" marB="91425" marR="91425" marL="91425">
                    <a:solidFill>
                      <a:srgbClr val="FFFFFF"/>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3"/>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Final Model</a:t>
            </a:r>
            <a:endParaRPr/>
          </a:p>
        </p:txBody>
      </p:sp>
      <p:graphicFrame>
        <p:nvGraphicFramePr>
          <p:cNvPr id="231" name="Google Shape;231;p33"/>
          <p:cNvGraphicFramePr/>
          <p:nvPr/>
        </p:nvGraphicFramePr>
        <p:xfrm>
          <a:off x="387900" y="2124050"/>
          <a:ext cx="3000000" cy="3000000"/>
        </p:xfrm>
        <a:graphic>
          <a:graphicData uri="http://schemas.openxmlformats.org/drawingml/2006/table">
            <a:tbl>
              <a:tblPr>
                <a:noFill/>
                <a:tableStyleId>{11C9D4B6-F1A4-4C4C-8B9C-6B015017A3C8}</a:tableStyleId>
              </a:tblPr>
              <a:tblGrid>
                <a:gridCol w="1718750"/>
                <a:gridCol w="1718750"/>
                <a:gridCol w="1916325"/>
                <a:gridCol w="1965675"/>
                <a:gridCol w="1274250"/>
              </a:tblGrid>
              <a:tr h="415475">
                <a:tc>
                  <a:txBody>
                    <a:bodyPr/>
                    <a:lstStyle/>
                    <a:p>
                      <a:pPr indent="0" lvl="0" marL="0" rtl="0" algn="l">
                        <a:spcBef>
                          <a:spcPts val="0"/>
                        </a:spcBef>
                        <a:spcAft>
                          <a:spcPts val="0"/>
                        </a:spcAft>
                        <a:buNone/>
                      </a:pPr>
                      <a:r>
                        <a:rPr b="1" lang="en"/>
                        <a:t>Model Type</a:t>
                      </a:r>
                      <a:endParaRPr b="1"/>
                    </a:p>
                  </a:txBody>
                  <a:tcPr marT="91425" marB="91425" marR="91425" marL="91425">
                    <a:solidFill>
                      <a:srgbClr val="FFFFFF"/>
                    </a:solidFill>
                  </a:tcPr>
                </a:tc>
                <a:tc>
                  <a:txBody>
                    <a:bodyPr/>
                    <a:lstStyle/>
                    <a:p>
                      <a:pPr indent="0" lvl="0" marL="0" rtl="0" algn="l">
                        <a:spcBef>
                          <a:spcPts val="0"/>
                        </a:spcBef>
                        <a:spcAft>
                          <a:spcPts val="0"/>
                        </a:spcAft>
                        <a:buNone/>
                      </a:pPr>
                      <a:r>
                        <a:rPr b="1" lang="en"/>
                        <a:t>Model Name</a:t>
                      </a:r>
                      <a:endParaRPr b="1"/>
                    </a:p>
                  </a:txBody>
                  <a:tcPr marT="91425" marB="91425" marR="91425" marL="91425">
                    <a:solidFill>
                      <a:srgbClr val="FFFFFF"/>
                    </a:solidFill>
                  </a:tcPr>
                </a:tc>
                <a:tc>
                  <a:txBody>
                    <a:bodyPr/>
                    <a:lstStyle/>
                    <a:p>
                      <a:pPr indent="0" lvl="0" marL="0" rtl="0" algn="l">
                        <a:spcBef>
                          <a:spcPts val="0"/>
                        </a:spcBef>
                        <a:spcAft>
                          <a:spcPts val="0"/>
                        </a:spcAft>
                        <a:buNone/>
                      </a:pPr>
                      <a:r>
                        <a:rPr b="1" lang="en"/>
                        <a:t>Training Time/s</a:t>
                      </a:r>
                      <a:endParaRPr b="1"/>
                    </a:p>
                  </a:txBody>
                  <a:tcPr marT="91425" marB="91425" marR="91425" marL="91425">
                    <a:solidFill>
                      <a:srgbClr val="FFFFFF"/>
                    </a:solidFill>
                  </a:tcPr>
                </a:tc>
                <a:tc>
                  <a:txBody>
                    <a:bodyPr/>
                    <a:lstStyle/>
                    <a:p>
                      <a:pPr indent="0" lvl="0" marL="0" rtl="0" algn="l">
                        <a:spcBef>
                          <a:spcPts val="0"/>
                        </a:spcBef>
                        <a:spcAft>
                          <a:spcPts val="0"/>
                        </a:spcAft>
                        <a:buNone/>
                      </a:pPr>
                      <a:r>
                        <a:rPr b="1" lang="en"/>
                        <a:t>Testing Time/s</a:t>
                      </a:r>
                      <a:endParaRPr b="1"/>
                    </a:p>
                  </a:txBody>
                  <a:tcPr marT="91425" marB="91425" marR="91425" marL="91425">
                    <a:solidFill>
                      <a:srgbClr val="FFFFFF"/>
                    </a:solidFill>
                  </a:tcPr>
                </a:tc>
                <a:tc>
                  <a:txBody>
                    <a:bodyPr/>
                    <a:lstStyle/>
                    <a:p>
                      <a:pPr indent="0" lvl="0" marL="0" rtl="0" algn="l">
                        <a:spcBef>
                          <a:spcPts val="0"/>
                        </a:spcBef>
                        <a:spcAft>
                          <a:spcPts val="0"/>
                        </a:spcAft>
                        <a:buNone/>
                      </a:pPr>
                      <a:r>
                        <a:rPr b="1" lang="en"/>
                        <a:t>Accuracy</a:t>
                      </a:r>
                      <a:endParaRPr b="1"/>
                    </a:p>
                  </a:txBody>
                  <a:tcPr marT="91425" marB="91425" marR="91425" marL="91425">
                    <a:solidFill>
                      <a:srgbClr val="FFFFFF"/>
                    </a:solidFill>
                  </a:tcPr>
                </a:tc>
              </a:tr>
              <a:tr h="415475">
                <a:tc>
                  <a:txBody>
                    <a:bodyPr/>
                    <a:lstStyle/>
                    <a:p>
                      <a:pPr indent="0" lvl="0" marL="0" rtl="0" algn="l">
                        <a:spcBef>
                          <a:spcPts val="0"/>
                        </a:spcBef>
                        <a:spcAft>
                          <a:spcPts val="0"/>
                        </a:spcAft>
                        <a:buNone/>
                      </a:pPr>
                      <a:r>
                        <a:rPr lang="en"/>
                        <a:t>Baseline</a:t>
                      </a:r>
                      <a:endParaRPr/>
                    </a:p>
                  </a:txBody>
                  <a:tcPr marT="91425" marB="91425" marR="91425" marL="91425">
                    <a:lnB cap="flat" cmpd="sng" w="9525">
                      <a:solidFill>
                        <a:srgbClr val="9E9E9E"/>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Naïve Bayes</a:t>
                      </a:r>
                      <a:endParaRPr/>
                    </a:p>
                  </a:txBody>
                  <a:tcPr marT="91425" marB="91425" marR="91425" marL="91425">
                    <a:lnB cap="flat" cmpd="sng" w="9525">
                      <a:solidFill>
                        <a:srgbClr val="9E9E9E"/>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2.186</a:t>
                      </a:r>
                      <a:endParaRPr/>
                    </a:p>
                  </a:txBody>
                  <a:tcPr marT="91425" marB="91425" marR="91425" marL="91425">
                    <a:lnB cap="flat" cmpd="sng" w="9525">
                      <a:solidFill>
                        <a:srgbClr val="9E9E9E"/>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45.665</a:t>
                      </a:r>
                      <a:endParaRPr/>
                    </a:p>
                  </a:txBody>
                  <a:tcPr marT="91425" marB="91425" marR="91425" marL="91425">
                    <a:lnB cap="flat" cmpd="sng" w="9525">
                      <a:solidFill>
                        <a:srgbClr val="9E9E9E"/>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0.7668</a:t>
                      </a:r>
                      <a:endParaRPr/>
                    </a:p>
                  </a:txBody>
                  <a:tcPr marT="91425" marB="91425" marR="91425" marL="91425">
                    <a:lnB cap="flat" cmpd="sng" w="9525">
                      <a:solidFill>
                        <a:srgbClr val="9E9E9E"/>
                      </a:solidFill>
                      <a:prstDash val="solid"/>
                      <a:round/>
                      <a:headEnd len="sm" w="sm" type="none"/>
                      <a:tailEnd len="sm" w="sm" type="none"/>
                    </a:lnB>
                    <a:solidFill>
                      <a:srgbClr val="CFE2F3"/>
                    </a:solidFill>
                  </a:tcPr>
                </a:tc>
              </a:tr>
              <a:tr h="419500">
                <a:tc>
                  <a:txBody>
                    <a:bodyPr/>
                    <a:lstStyle/>
                    <a:p>
                      <a:pPr indent="0" lvl="0" marL="0" rtl="0" algn="l">
                        <a:spcBef>
                          <a:spcPts val="0"/>
                        </a:spcBef>
                        <a:spcAft>
                          <a:spcPts val="0"/>
                        </a:spcAft>
                        <a:buNone/>
                      </a:pPr>
                      <a:r>
                        <a:rPr lang="en"/>
                        <a:t>Non-Neural</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SVM</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234.618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9.553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0.7766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r>
              <a:tr h="415475">
                <a:tc>
                  <a:txBody>
                    <a:bodyPr/>
                    <a:lstStyle/>
                    <a:p>
                      <a:pPr indent="0" lvl="0" marL="0" rtl="0" algn="l">
                        <a:spcBef>
                          <a:spcPts val="0"/>
                        </a:spcBef>
                        <a:spcAft>
                          <a:spcPts val="0"/>
                        </a:spcAft>
                        <a:buNone/>
                      </a:pPr>
                      <a:r>
                        <a:rPr lang="en"/>
                        <a:t>Pre-trained</a:t>
                      </a:r>
                      <a:endParaRPr/>
                    </a:p>
                  </a:txBody>
                  <a:tcPr marT="91425" marB="91425" marR="91425" marL="91425">
                    <a:lnT cap="flat" cmpd="sng" w="9525">
                      <a:solidFill>
                        <a:srgbClr val="9E9E9E"/>
                      </a:solidFill>
                      <a:prstDash val="solid"/>
                      <a:round/>
                      <a:headEnd len="sm" w="sm" type="none"/>
                      <a:tailEnd len="sm" w="sm" type="none"/>
                    </a:lnT>
                    <a:solidFill>
                      <a:srgbClr val="CFE2F3"/>
                    </a:solidFill>
                  </a:tcPr>
                </a:tc>
                <a:tc>
                  <a:txBody>
                    <a:bodyPr/>
                    <a:lstStyle/>
                    <a:p>
                      <a:pPr indent="0" lvl="0" marL="0" rtl="0" algn="l">
                        <a:spcBef>
                          <a:spcPts val="0"/>
                        </a:spcBef>
                        <a:spcAft>
                          <a:spcPts val="0"/>
                        </a:spcAft>
                        <a:buNone/>
                      </a:pPr>
                      <a:r>
                        <a:rPr lang="en"/>
                        <a:t>MonkeyLearn Sentiment Analysis</a:t>
                      </a:r>
                      <a:endParaRPr/>
                    </a:p>
                  </a:txBody>
                  <a:tcPr marT="91425" marB="91425" marR="91425" marL="91425">
                    <a:lnT cap="flat" cmpd="sng" w="9525">
                      <a:solidFill>
                        <a:srgbClr val="9E9E9E"/>
                      </a:solidFill>
                      <a:prstDash val="solid"/>
                      <a:round/>
                      <a:headEnd len="sm" w="sm" type="none"/>
                      <a:tailEnd len="sm" w="sm" type="none"/>
                    </a:lnT>
                    <a:solidFill>
                      <a:srgbClr val="CFE2F3"/>
                    </a:solidFill>
                  </a:tcPr>
                </a:tc>
                <a:tc>
                  <a:txBody>
                    <a:bodyPr/>
                    <a:lstStyle/>
                    <a:p>
                      <a:pPr indent="0" lvl="0" marL="0" rtl="0" algn="l">
                        <a:spcBef>
                          <a:spcPts val="0"/>
                        </a:spcBef>
                        <a:spcAft>
                          <a:spcPts val="0"/>
                        </a:spcAft>
                        <a:buNone/>
                      </a:pPr>
                      <a:r>
                        <a:rPr lang="en"/>
                        <a:t>N/A</a:t>
                      </a:r>
                      <a:endParaRPr/>
                    </a:p>
                  </a:txBody>
                  <a:tcPr marT="91425" marB="91425" marR="91425" marL="91425">
                    <a:lnT cap="flat" cmpd="sng" w="9525">
                      <a:solidFill>
                        <a:srgbClr val="9E9E9E"/>
                      </a:solidFill>
                      <a:prstDash val="solid"/>
                      <a:round/>
                      <a:headEnd len="sm" w="sm" type="none"/>
                      <a:tailEnd len="sm" w="sm" type="none"/>
                    </a:lnT>
                    <a:solidFill>
                      <a:srgbClr val="CFE2F3"/>
                    </a:solidFill>
                  </a:tcPr>
                </a:tc>
                <a:tc>
                  <a:txBody>
                    <a:bodyPr/>
                    <a:lstStyle/>
                    <a:p>
                      <a:pPr indent="0" lvl="0" marL="0" rtl="0" algn="l">
                        <a:spcBef>
                          <a:spcPts val="0"/>
                        </a:spcBef>
                        <a:spcAft>
                          <a:spcPts val="0"/>
                        </a:spcAft>
                        <a:buNone/>
                      </a:pPr>
                      <a:r>
                        <a:rPr lang="en"/>
                        <a:t>150.650</a:t>
                      </a:r>
                      <a:endParaRPr/>
                    </a:p>
                  </a:txBody>
                  <a:tcPr marT="91425" marB="91425" marR="91425" marL="91425">
                    <a:lnT cap="flat" cmpd="sng" w="9525">
                      <a:solidFill>
                        <a:srgbClr val="9E9E9E"/>
                      </a:solidFill>
                      <a:prstDash val="solid"/>
                      <a:round/>
                      <a:headEnd len="sm" w="sm" type="none"/>
                      <a:tailEnd len="sm" w="sm" type="none"/>
                    </a:lnT>
                    <a:solidFill>
                      <a:srgbClr val="CFE2F3"/>
                    </a:solidFill>
                  </a:tcPr>
                </a:tc>
                <a:tc>
                  <a:txBody>
                    <a:bodyPr/>
                    <a:lstStyle/>
                    <a:p>
                      <a:pPr indent="0" lvl="0" marL="0" rtl="0" algn="l">
                        <a:spcBef>
                          <a:spcPts val="0"/>
                        </a:spcBef>
                        <a:spcAft>
                          <a:spcPts val="0"/>
                        </a:spcAft>
                        <a:buNone/>
                      </a:pPr>
                      <a:r>
                        <a:rPr lang="en"/>
                        <a:t>0.7800</a:t>
                      </a:r>
                      <a:endParaRPr/>
                    </a:p>
                  </a:txBody>
                  <a:tcPr marT="91425" marB="91425" marR="91425" marL="91425">
                    <a:lnT cap="flat" cmpd="sng" w="9525">
                      <a:solidFill>
                        <a:srgbClr val="9E9E9E"/>
                      </a:solidFill>
                      <a:prstDash val="solid"/>
                      <a:round/>
                      <a:headEnd len="sm" w="sm" type="none"/>
                      <a:tailEnd len="sm" w="sm" type="none"/>
                    </a:lnT>
                    <a:solidFill>
                      <a:srgbClr val="CFE2F3"/>
                    </a:solidFil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Key Predictors</a:t>
            </a:r>
            <a:endParaRPr/>
          </a:p>
        </p:txBody>
      </p:sp>
      <p:grpSp>
        <p:nvGrpSpPr>
          <p:cNvPr id="237" name="Google Shape;237;p34"/>
          <p:cNvGrpSpPr/>
          <p:nvPr/>
        </p:nvGrpSpPr>
        <p:grpSpPr>
          <a:xfrm>
            <a:off x="387928" y="1520145"/>
            <a:ext cx="2743163" cy="2103212"/>
            <a:chOff x="120658" y="2647325"/>
            <a:chExt cx="3059517" cy="2268103"/>
          </a:xfrm>
        </p:grpSpPr>
        <p:pic>
          <p:nvPicPr>
            <p:cNvPr id="238" name="Google Shape;238;p34"/>
            <p:cNvPicPr preferRelativeResize="0"/>
            <p:nvPr/>
          </p:nvPicPr>
          <p:blipFill>
            <a:blip r:embed="rId3">
              <a:alphaModFix/>
            </a:blip>
            <a:stretch>
              <a:fillRect/>
            </a:stretch>
          </p:blipFill>
          <p:spPr>
            <a:xfrm>
              <a:off x="120658" y="2647325"/>
              <a:ext cx="2995600" cy="2268100"/>
            </a:xfrm>
            <a:prstGeom prst="rect">
              <a:avLst/>
            </a:prstGeom>
            <a:noFill/>
            <a:ln>
              <a:noFill/>
            </a:ln>
          </p:spPr>
        </p:pic>
        <p:sp>
          <p:nvSpPr>
            <p:cNvPr id="239" name="Google Shape;239;p34"/>
            <p:cNvSpPr txBox="1"/>
            <p:nvPr/>
          </p:nvSpPr>
          <p:spPr>
            <a:xfrm>
              <a:off x="1276975" y="4445628"/>
              <a:ext cx="1903200" cy="46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Roboto"/>
                  <a:ea typeface="Roboto"/>
                  <a:cs typeface="Roboto"/>
                  <a:sym typeface="Roboto"/>
                </a:rPr>
                <a:t>Just Tweet Text</a:t>
              </a:r>
              <a:endParaRPr sz="1600">
                <a:solidFill>
                  <a:srgbClr val="FFFFFF"/>
                </a:solidFill>
                <a:latin typeface="Roboto"/>
                <a:ea typeface="Roboto"/>
                <a:cs typeface="Roboto"/>
                <a:sym typeface="Roboto"/>
              </a:endParaRPr>
            </a:p>
          </p:txBody>
        </p:sp>
      </p:grpSp>
      <p:grpSp>
        <p:nvGrpSpPr>
          <p:cNvPr id="240" name="Google Shape;240;p34"/>
          <p:cNvGrpSpPr/>
          <p:nvPr/>
        </p:nvGrpSpPr>
        <p:grpSpPr>
          <a:xfrm>
            <a:off x="3200397" y="1520188"/>
            <a:ext cx="2743210" cy="2103124"/>
            <a:chOff x="3420572" y="1806925"/>
            <a:chExt cx="2743210" cy="2103124"/>
          </a:xfrm>
        </p:grpSpPr>
        <p:pic>
          <p:nvPicPr>
            <p:cNvPr id="241" name="Google Shape;241;p34"/>
            <p:cNvPicPr preferRelativeResize="0"/>
            <p:nvPr/>
          </p:nvPicPr>
          <p:blipFill>
            <a:blip r:embed="rId4">
              <a:alphaModFix/>
            </a:blip>
            <a:stretch>
              <a:fillRect/>
            </a:stretch>
          </p:blipFill>
          <p:spPr>
            <a:xfrm>
              <a:off x="3420572" y="1806925"/>
              <a:ext cx="2743200" cy="2103120"/>
            </a:xfrm>
            <a:prstGeom prst="rect">
              <a:avLst/>
            </a:prstGeom>
            <a:noFill/>
            <a:ln>
              <a:noFill/>
            </a:ln>
          </p:spPr>
        </p:pic>
        <p:sp>
          <p:nvSpPr>
            <p:cNvPr id="242" name="Google Shape;242;p34"/>
            <p:cNvSpPr txBox="1"/>
            <p:nvPr/>
          </p:nvSpPr>
          <p:spPr>
            <a:xfrm>
              <a:off x="4457382" y="3474449"/>
              <a:ext cx="1706400" cy="4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Roboto"/>
                  <a:ea typeface="Roboto"/>
                  <a:cs typeface="Roboto"/>
                  <a:sym typeface="Roboto"/>
                </a:rPr>
                <a:t>With TimeZone</a:t>
              </a:r>
              <a:endParaRPr sz="1600">
                <a:solidFill>
                  <a:srgbClr val="FFFFFF"/>
                </a:solidFill>
                <a:latin typeface="Roboto"/>
                <a:ea typeface="Roboto"/>
                <a:cs typeface="Roboto"/>
                <a:sym typeface="Roboto"/>
              </a:endParaRPr>
            </a:p>
          </p:txBody>
        </p:sp>
      </p:grpSp>
      <p:grpSp>
        <p:nvGrpSpPr>
          <p:cNvPr id="243" name="Google Shape;243;p34"/>
          <p:cNvGrpSpPr/>
          <p:nvPr/>
        </p:nvGrpSpPr>
        <p:grpSpPr>
          <a:xfrm>
            <a:off x="6012900" y="2683775"/>
            <a:ext cx="2743207" cy="2103120"/>
            <a:chOff x="6190500" y="1688413"/>
            <a:chExt cx="2743207" cy="2103120"/>
          </a:xfrm>
        </p:grpSpPr>
        <p:pic>
          <p:nvPicPr>
            <p:cNvPr id="244" name="Google Shape;244;p34"/>
            <p:cNvPicPr preferRelativeResize="0"/>
            <p:nvPr/>
          </p:nvPicPr>
          <p:blipFill>
            <a:blip r:embed="rId5">
              <a:alphaModFix/>
            </a:blip>
            <a:stretch>
              <a:fillRect/>
            </a:stretch>
          </p:blipFill>
          <p:spPr>
            <a:xfrm>
              <a:off x="6190500" y="1688413"/>
              <a:ext cx="2743201" cy="2103120"/>
            </a:xfrm>
            <a:prstGeom prst="rect">
              <a:avLst/>
            </a:prstGeom>
            <a:noFill/>
            <a:ln>
              <a:noFill/>
            </a:ln>
          </p:spPr>
        </p:pic>
        <p:sp>
          <p:nvSpPr>
            <p:cNvPr id="245" name="Google Shape;245;p34"/>
            <p:cNvSpPr txBox="1"/>
            <p:nvPr/>
          </p:nvSpPr>
          <p:spPr>
            <a:xfrm>
              <a:off x="7227307" y="3355924"/>
              <a:ext cx="1706400" cy="4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Roboto"/>
                  <a:ea typeface="Roboto"/>
                  <a:cs typeface="Roboto"/>
                  <a:sym typeface="Roboto"/>
                </a:rPr>
                <a:t>With retweet</a:t>
              </a:r>
              <a:endParaRPr sz="1600">
                <a:solidFill>
                  <a:srgbClr val="FFFFFF"/>
                </a:solidFill>
                <a:latin typeface="Roboto"/>
                <a:ea typeface="Roboto"/>
                <a:cs typeface="Roboto"/>
                <a:sym typeface="Roboto"/>
              </a:endParaRPr>
            </a:p>
          </p:txBody>
        </p:sp>
      </p:grpSp>
      <p:grpSp>
        <p:nvGrpSpPr>
          <p:cNvPr id="246" name="Google Shape;246;p34"/>
          <p:cNvGrpSpPr/>
          <p:nvPr/>
        </p:nvGrpSpPr>
        <p:grpSpPr>
          <a:xfrm>
            <a:off x="6012900" y="458025"/>
            <a:ext cx="2743201" cy="2113724"/>
            <a:chOff x="6012900" y="458025"/>
            <a:chExt cx="2743201" cy="2113724"/>
          </a:xfrm>
        </p:grpSpPr>
        <p:pic>
          <p:nvPicPr>
            <p:cNvPr id="247" name="Google Shape;247;p34"/>
            <p:cNvPicPr preferRelativeResize="0"/>
            <p:nvPr/>
          </p:nvPicPr>
          <p:blipFill>
            <a:blip r:embed="rId6">
              <a:alphaModFix/>
            </a:blip>
            <a:stretch>
              <a:fillRect/>
            </a:stretch>
          </p:blipFill>
          <p:spPr>
            <a:xfrm>
              <a:off x="6012900" y="458025"/>
              <a:ext cx="2743201" cy="2103120"/>
            </a:xfrm>
            <a:prstGeom prst="rect">
              <a:avLst/>
            </a:prstGeom>
            <a:noFill/>
            <a:ln>
              <a:noFill/>
            </a:ln>
          </p:spPr>
        </p:pic>
        <p:sp>
          <p:nvSpPr>
            <p:cNvPr id="248" name="Google Shape;248;p34"/>
            <p:cNvSpPr txBox="1"/>
            <p:nvPr/>
          </p:nvSpPr>
          <p:spPr>
            <a:xfrm>
              <a:off x="7049694" y="2136149"/>
              <a:ext cx="1706400" cy="4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Roboto"/>
                  <a:ea typeface="Roboto"/>
                  <a:cs typeface="Roboto"/>
                  <a:sym typeface="Roboto"/>
                </a:rPr>
                <a:t>Tweet Time</a:t>
              </a:r>
              <a:endParaRPr sz="1600">
                <a:solidFill>
                  <a:srgbClr val="FFFFFF"/>
                </a:solidFill>
                <a:latin typeface="Roboto"/>
                <a:ea typeface="Roboto"/>
                <a:cs typeface="Roboto"/>
                <a:sym typeface="Roboto"/>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Challenges</a:t>
            </a:r>
            <a:endParaRPr/>
          </a:p>
        </p:txBody>
      </p:sp>
      <p:sp>
        <p:nvSpPr>
          <p:cNvPr id="254" name="Google Shape;254;p35"/>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Choosing which columns of the dataset to feed into the model and assessing how much of an impact they had (feature importance)</a:t>
            </a:r>
            <a:endParaRPr/>
          </a:p>
          <a:p>
            <a:pPr indent="-342900" lvl="0" marL="457200" rtl="0" algn="l">
              <a:lnSpc>
                <a:spcPct val="115000"/>
              </a:lnSpc>
              <a:spcBef>
                <a:spcPts val="0"/>
              </a:spcBef>
              <a:spcAft>
                <a:spcPts val="0"/>
              </a:spcAft>
              <a:buSzPts val="1800"/>
              <a:buChar char="●"/>
            </a:pPr>
            <a:r>
              <a:rPr lang="en"/>
              <a:t>Knowing how much to clean and prepare the data for processing</a:t>
            </a:r>
            <a:endParaRPr/>
          </a:p>
          <a:p>
            <a:pPr indent="-342900" lvl="0" marL="457200" rtl="0" algn="l">
              <a:lnSpc>
                <a:spcPct val="115000"/>
              </a:lnSpc>
              <a:spcBef>
                <a:spcPts val="0"/>
              </a:spcBef>
              <a:spcAft>
                <a:spcPts val="0"/>
              </a:spcAft>
              <a:buSzPts val="1800"/>
              <a:buChar char="●"/>
            </a:pPr>
            <a:r>
              <a:rPr lang="en"/>
              <a:t>Pre-Trained models for sentiment analysis are not easily accessible for free experimentation and keep their parameters hidden</a:t>
            </a:r>
            <a:endParaRPr/>
          </a:p>
          <a:p>
            <a:pPr indent="-342900" lvl="0" marL="457200" rtl="0" algn="l">
              <a:lnSpc>
                <a:spcPct val="115000"/>
              </a:lnSpc>
              <a:spcBef>
                <a:spcPts val="0"/>
              </a:spcBef>
              <a:spcAft>
                <a:spcPts val="0"/>
              </a:spcAft>
              <a:buSzPts val="1800"/>
              <a:buChar char="●"/>
            </a:pPr>
            <a:r>
              <a:rPr lang="en"/>
              <a:t>A problem beyond our control left us without a neural model, which we initially predicted to be our best performing model</a:t>
            </a:r>
            <a:endParaRPr/>
          </a:p>
          <a:p>
            <a:pPr indent="-342900" lvl="0" marL="457200" rtl="0" algn="l">
              <a:lnSpc>
                <a:spcPct val="115000"/>
              </a:lnSpc>
              <a:spcBef>
                <a:spcPts val="0"/>
              </a:spcBef>
              <a:spcAft>
                <a:spcPts val="0"/>
              </a:spcAft>
              <a:buSzPts val="1800"/>
              <a:buChar char="●"/>
            </a:pPr>
            <a:r>
              <a:rPr lang="en"/>
              <a:t>Our ‘baseline’ model (Naive Bayes) performed similarly to our other models but in a shorter time, meaning that these more complicated models may not actually be better</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Sentiment Conclusion</a:t>
            </a:r>
            <a:endParaRPr/>
          </a:p>
        </p:txBody>
      </p:sp>
      <p:pic>
        <p:nvPicPr>
          <p:cNvPr id="260" name="Google Shape;260;p36"/>
          <p:cNvPicPr preferRelativeResize="0"/>
          <p:nvPr/>
        </p:nvPicPr>
        <p:blipFill>
          <a:blip r:embed="rId3">
            <a:alphaModFix/>
          </a:blip>
          <a:stretch>
            <a:fillRect/>
          </a:stretch>
        </p:blipFill>
        <p:spPr>
          <a:xfrm>
            <a:off x="4746674" y="761025"/>
            <a:ext cx="4085250" cy="4230075"/>
          </a:xfrm>
          <a:prstGeom prst="rect">
            <a:avLst/>
          </a:prstGeom>
          <a:noFill/>
          <a:ln>
            <a:noFill/>
          </a:ln>
        </p:spPr>
      </p:pic>
      <p:pic>
        <p:nvPicPr>
          <p:cNvPr id="261" name="Google Shape;261;p36"/>
          <p:cNvPicPr preferRelativeResize="0"/>
          <p:nvPr/>
        </p:nvPicPr>
        <p:blipFill>
          <a:blip r:embed="rId4">
            <a:alphaModFix/>
          </a:blip>
          <a:stretch>
            <a:fillRect/>
          </a:stretch>
        </p:blipFill>
        <p:spPr>
          <a:xfrm>
            <a:off x="387899" y="1335025"/>
            <a:ext cx="4222650" cy="3656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Technical Next Steps</a:t>
            </a:r>
            <a:endParaRPr/>
          </a:p>
        </p:txBody>
      </p:sp>
      <p:sp>
        <p:nvSpPr>
          <p:cNvPr id="267" name="Google Shape;267;p37"/>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a:t>
            </a:r>
            <a:r>
              <a:rPr lang="en"/>
              <a:t>uilding a cloud model that classifies using our findings</a:t>
            </a:r>
            <a:endParaRPr/>
          </a:p>
          <a:p>
            <a:pPr indent="-342900" lvl="0" marL="457200" rtl="0" algn="l">
              <a:spcBef>
                <a:spcPts val="0"/>
              </a:spcBef>
              <a:spcAft>
                <a:spcPts val="0"/>
              </a:spcAft>
              <a:buSzPts val="1800"/>
              <a:buChar char="●"/>
            </a:pPr>
            <a:r>
              <a:rPr lang="en"/>
              <a:t>Balance and expand dataset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Business Next Steps</a:t>
            </a:r>
            <a:endParaRPr/>
          </a:p>
        </p:txBody>
      </p:sp>
      <p:sp>
        <p:nvSpPr>
          <p:cNvPr id="273" name="Google Shape;273;p38"/>
          <p:cNvSpPr txBox="1"/>
          <p:nvPr>
            <p:ph idx="1" type="body"/>
          </p:nvPr>
        </p:nvSpPr>
        <p:spPr>
          <a:xfrm>
            <a:off x="387900" y="1489825"/>
            <a:ext cx="40500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1035 of the tweet were related to Customer service </a:t>
            </a:r>
            <a:endParaRPr/>
          </a:p>
          <a:p>
            <a:pPr indent="-342900" lvl="0" marL="457200" rtl="0" algn="l">
              <a:spcBef>
                <a:spcPts val="0"/>
              </a:spcBef>
              <a:spcAft>
                <a:spcPts val="0"/>
              </a:spcAft>
              <a:buSzPts val="1800"/>
              <a:buChar char="●"/>
            </a:pPr>
            <a:r>
              <a:rPr lang="en"/>
              <a:t>22% of those tweets mentioned time</a:t>
            </a:r>
            <a:endParaRPr/>
          </a:p>
          <a:p>
            <a:pPr indent="-342900" lvl="0" marL="457200" rtl="0" algn="l">
              <a:spcBef>
                <a:spcPts val="0"/>
              </a:spcBef>
              <a:spcAft>
                <a:spcPts val="0"/>
              </a:spcAft>
              <a:buSzPts val="1800"/>
              <a:buChar char="●"/>
            </a:pPr>
            <a:r>
              <a:rPr lang="en"/>
              <a:t>Quite a simple problem to fix</a:t>
            </a:r>
            <a:endParaRPr/>
          </a:p>
        </p:txBody>
      </p:sp>
      <p:pic>
        <p:nvPicPr>
          <p:cNvPr id="274" name="Google Shape;274;p38" title="Points scored"/>
          <p:cNvPicPr preferRelativeResize="0"/>
          <p:nvPr/>
        </p:nvPicPr>
        <p:blipFill>
          <a:blip r:embed="rId3">
            <a:alphaModFix/>
          </a:blip>
          <a:stretch>
            <a:fillRect/>
          </a:stretch>
        </p:blipFill>
        <p:spPr>
          <a:xfrm>
            <a:off x="4402425" y="964797"/>
            <a:ext cx="4595325" cy="28414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Teamwork</a:t>
            </a:r>
            <a:endParaRPr/>
          </a:p>
        </p:txBody>
      </p:sp>
      <p:sp>
        <p:nvSpPr>
          <p:cNvPr id="280" name="Google Shape;280;p39"/>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Video calls 1-2 times a week and messaging </a:t>
            </a:r>
            <a:r>
              <a:rPr lang="en"/>
              <a:t>in between</a:t>
            </a:r>
            <a:r>
              <a:rPr lang="en"/>
              <a:t> helped delegate work and check up on progress.</a:t>
            </a:r>
            <a:endParaRPr/>
          </a:p>
          <a:p>
            <a:pPr indent="-342900" lvl="0" marL="457200" rtl="0" algn="l">
              <a:spcBef>
                <a:spcPts val="0"/>
              </a:spcBef>
              <a:spcAft>
                <a:spcPts val="0"/>
              </a:spcAft>
              <a:buSzPts val="1800"/>
              <a:buChar char="●"/>
            </a:pPr>
            <a:r>
              <a:rPr lang="en"/>
              <a:t>We split up to explore different areas of the project, sharing our results in Google Drive using Google Colab for our code.</a:t>
            </a:r>
            <a:endParaRPr/>
          </a:p>
          <a:p>
            <a:pPr indent="-342900" lvl="0" marL="457200" rtl="0" algn="l">
              <a:spcBef>
                <a:spcPts val="0"/>
              </a:spcBef>
              <a:spcAft>
                <a:spcPts val="0"/>
              </a:spcAft>
              <a:buSzPts val="1800"/>
              <a:buChar char="●"/>
            </a:pPr>
            <a:r>
              <a:rPr lang="en"/>
              <a:t>A setback towards the end of the project meant we did not have a completed Neural Network solution, but we were able to regroup quickly and reevaluate our approach to the project. </a:t>
            </a:r>
            <a:endParaRPr/>
          </a:p>
          <a:p>
            <a:pPr indent="-342900" lvl="0" marL="457200" rtl="0" algn="l">
              <a:spcBef>
                <a:spcPts val="0"/>
              </a:spcBef>
              <a:spcAft>
                <a:spcPts val="0"/>
              </a:spcAft>
              <a:buSzPts val="1800"/>
              <a:buChar char="●"/>
            </a:pPr>
            <a:r>
              <a:rPr lang="en"/>
              <a:t>Splitting up the project into stages and using an agile methodology allowed for smooth re-planning and adaptation.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0"/>
          <p:cNvSpPr/>
          <p:nvPr/>
        </p:nvSpPr>
        <p:spPr>
          <a:xfrm>
            <a:off x="280825" y="1144125"/>
            <a:ext cx="8542800" cy="34797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Learning Outcomes</a:t>
            </a:r>
            <a:endParaRPr/>
          </a:p>
        </p:txBody>
      </p:sp>
      <p:sp>
        <p:nvSpPr>
          <p:cNvPr id="287" name="Google Shape;287;p40"/>
          <p:cNvSpPr txBox="1"/>
          <p:nvPr>
            <p:ph idx="1" type="body"/>
          </p:nvPr>
        </p:nvSpPr>
        <p:spPr>
          <a:xfrm>
            <a:off x="2114275" y="1650375"/>
            <a:ext cx="4448100" cy="4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500">
                <a:solidFill>
                  <a:srgbClr val="000000"/>
                </a:solidFill>
                <a:latin typeface="Caveat"/>
                <a:ea typeface="Caveat"/>
                <a:cs typeface="Caveat"/>
                <a:sym typeface="Caveat"/>
              </a:rPr>
              <a:t>Data exploration is key to good results</a:t>
            </a:r>
            <a:endParaRPr sz="2500">
              <a:solidFill>
                <a:srgbClr val="000000"/>
              </a:solidFill>
              <a:latin typeface="Caveat"/>
              <a:ea typeface="Caveat"/>
              <a:cs typeface="Caveat"/>
              <a:sym typeface="Caveat"/>
            </a:endParaRPr>
          </a:p>
          <a:p>
            <a:pPr indent="0" lvl="0" marL="0" rtl="0" algn="l">
              <a:lnSpc>
                <a:spcPct val="100000"/>
              </a:lnSpc>
              <a:spcBef>
                <a:spcPts val="0"/>
              </a:spcBef>
              <a:spcAft>
                <a:spcPts val="0"/>
              </a:spcAft>
              <a:buNone/>
            </a:pPr>
            <a:r>
              <a:t/>
            </a:r>
            <a:endParaRPr sz="2300">
              <a:solidFill>
                <a:srgbClr val="000000"/>
              </a:solidFill>
              <a:latin typeface="Arial"/>
              <a:ea typeface="Arial"/>
              <a:cs typeface="Arial"/>
              <a:sym typeface="Arial"/>
            </a:endParaRPr>
          </a:p>
        </p:txBody>
      </p:sp>
      <p:sp>
        <p:nvSpPr>
          <p:cNvPr id="288" name="Google Shape;288;p40"/>
          <p:cNvSpPr txBox="1"/>
          <p:nvPr>
            <p:ph idx="1" type="body"/>
          </p:nvPr>
        </p:nvSpPr>
        <p:spPr>
          <a:xfrm>
            <a:off x="4864075" y="3164375"/>
            <a:ext cx="2736300" cy="4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500">
                <a:solidFill>
                  <a:srgbClr val="3D85C6"/>
                </a:solidFill>
                <a:latin typeface="Caveat"/>
                <a:ea typeface="Caveat"/>
                <a:cs typeface="Caveat"/>
                <a:sym typeface="Caveat"/>
              </a:rPr>
              <a:t>ML Evaluation Metrics</a:t>
            </a:r>
            <a:endParaRPr sz="2500">
              <a:solidFill>
                <a:srgbClr val="3D85C6"/>
              </a:solidFill>
              <a:latin typeface="Caveat"/>
              <a:ea typeface="Caveat"/>
              <a:cs typeface="Caveat"/>
              <a:sym typeface="Caveat"/>
            </a:endParaRPr>
          </a:p>
          <a:p>
            <a:pPr indent="0" lvl="0" marL="0" rtl="0" algn="l">
              <a:lnSpc>
                <a:spcPct val="100000"/>
              </a:lnSpc>
              <a:spcBef>
                <a:spcPts val="0"/>
              </a:spcBef>
              <a:spcAft>
                <a:spcPts val="0"/>
              </a:spcAft>
              <a:buNone/>
            </a:pPr>
            <a:r>
              <a:t/>
            </a:r>
            <a:endParaRPr sz="2500">
              <a:solidFill>
                <a:srgbClr val="3D85C6"/>
              </a:solidFill>
              <a:latin typeface="Caveat"/>
              <a:ea typeface="Caveat"/>
              <a:cs typeface="Caveat"/>
              <a:sym typeface="Caveat"/>
            </a:endParaRPr>
          </a:p>
        </p:txBody>
      </p:sp>
      <p:sp>
        <p:nvSpPr>
          <p:cNvPr id="289" name="Google Shape;289;p40"/>
          <p:cNvSpPr txBox="1"/>
          <p:nvPr>
            <p:ph idx="1" type="body"/>
          </p:nvPr>
        </p:nvSpPr>
        <p:spPr>
          <a:xfrm>
            <a:off x="3134125" y="3663575"/>
            <a:ext cx="2736300" cy="4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500">
                <a:solidFill>
                  <a:srgbClr val="B45F06"/>
                </a:solidFill>
                <a:latin typeface="Caveat"/>
                <a:ea typeface="Caveat"/>
                <a:cs typeface="Caveat"/>
                <a:sym typeface="Caveat"/>
              </a:rPr>
              <a:t>Power of visualisation</a:t>
            </a:r>
            <a:endParaRPr sz="2500">
              <a:solidFill>
                <a:srgbClr val="B45F06"/>
              </a:solidFill>
              <a:latin typeface="Caveat"/>
              <a:ea typeface="Caveat"/>
              <a:cs typeface="Caveat"/>
              <a:sym typeface="Caveat"/>
            </a:endParaRPr>
          </a:p>
          <a:p>
            <a:pPr indent="0" lvl="0" marL="0" rtl="0" algn="l">
              <a:lnSpc>
                <a:spcPct val="100000"/>
              </a:lnSpc>
              <a:spcBef>
                <a:spcPts val="0"/>
              </a:spcBef>
              <a:spcAft>
                <a:spcPts val="0"/>
              </a:spcAft>
              <a:buNone/>
            </a:pPr>
            <a:r>
              <a:t/>
            </a:r>
            <a:endParaRPr sz="2500">
              <a:solidFill>
                <a:srgbClr val="B45F06"/>
              </a:solidFill>
              <a:latin typeface="Caveat"/>
              <a:ea typeface="Caveat"/>
              <a:cs typeface="Caveat"/>
              <a:sym typeface="Caveat"/>
            </a:endParaRPr>
          </a:p>
        </p:txBody>
      </p:sp>
      <p:sp>
        <p:nvSpPr>
          <p:cNvPr id="290" name="Google Shape;290;p40"/>
          <p:cNvSpPr txBox="1"/>
          <p:nvPr>
            <p:ph idx="1" type="body"/>
          </p:nvPr>
        </p:nvSpPr>
        <p:spPr>
          <a:xfrm>
            <a:off x="1609200" y="2192350"/>
            <a:ext cx="2558700" cy="4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500">
                <a:solidFill>
                  <a:srgbClr val="351C75"/>
                </a:solidFill>
                <a:latin typeface="Caveat"/>
                <a:ea typeface="Caveat"/>
                <a:cs typeface="Caveat"/>
                <a:sym typeface="Caveat"/>
              </a:rPr>
              <a:t>Introduction to NLP</a:t>
            </a:r>
            <a:endParaRPr sz="2500">
              <a:solidFill>
                <a:srgbClr val="351C75"/>
              </a:solidFill>
              <a:latin typeface="Caveat"/>
              <a:ea typeface="Caveat"/>
              <a:cs typeface="Caveat"/>
              <a:sym typeface="Caveat"/>
            </a:endParaRPr>
          </a:p>
          <a:p>
            <a:pPr indent="0" lvl="0" marL="0" rtl="0" algn="l">
              <a:lnSpc>
                <a:spcPct val="100000"/>
              </a:lnSpc>
              <a:spcBef>
                <a:spcPts val="0"/>
              </a:spcBef>
              <a:spcAft>
                <a:spcPts val="0"/>
              </a:spcAft>
              <a:buNone/>
            </a:pPr>
            <a:r>
              <a:t/>
            </a:r>
            <a:endParaRPr sz="2500">
              <a:solidFill>
                <a:srgbClr val="351C75"/>
              </a:solidFill>
              <a:latin typeface="Caveat"/>
              <a:ea typeface="Caveat"/>
              <a:cs typeface="Caveat"/>
              <a:sym typeface="Caveat"/>
            </a:endParaRPr>
          </a:p>
        </p:txBody>
      </p:sp>
      <p:sp>
        <p:nvSpPr>
          <p:cNvPr id="291" name="Google Shape;291;p40"/>
          <p:cNvSpPr txBox="1"/>
          <p:nvPr>
            <p:ph idx="1" type="body"/>
          </p:nvPr>
        </p:nvSpPr>
        <p:spPr>
          <a:xfrm>
            <a:off x="915600" y="3164363"/>
            <a:ext cx="3429900" cy="4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500">
                <a:solidFill>
                  <a:srgbClr val="CC0000"/>
                </a:solidFill>
                <a:latin typeface="Caveat"/>
                <a:ea typeface="Caveat"/>
                <a:cs typeface="Caveat"/>
                <a:sym typeface="Caveat"/>
              </a:rPr>
              <a:t>Impact of cleaning a dataset</a:t>
            </a:r>
            <a:endParaRPr sz="2500">
              <a:solidFill>
                <a:srgbClr val="CC0000"/>
              </a:solidFill>
              <a:latin typeface="Caveat"/>
              <a:ea typeface="Caveat"/>
              <a:cs typeface="Caveat"/>
              <a:sym typeface="Caveat"/>
            </a:endParaRPr>
          </a:p>
          <a:p>
            <a:pPr indent="0" lvl="0" marL="0" rtl="0" algn="l">
              <a:lnSpc>
                <a:spcPct val="100000"/>
              </a:lnSpc>
              <a:spcBef>
                <a:spcPts val="0"/>
              </a:spcBef>
              <a:spcAft>
                <a:spcPts val="0"/>
              </a:spcAft>
              <a:buNone/>
            </a:pPr>
            <a:r>
              <a:t/>
            </a:r>
            <a:endParaRPr sz="2500">
              <a:solidFill>
                <a:srgbClr val="CC0000"/>
              </a:solidFill>
              <a:latin typeface="Caveat"/>
              <a:ea typeface="Caveat"/>
              <a:cs typeface="Caveat"/>
              <a:sym typeface="Caveat"/>
            </a:endParaRPr>
          </a:p>
        </p:txBody>
      </p:sp>
      <p:sp>
        <p:nvSpPr>
          <p:cNvPr id="292" name="Google Shape;292;p40"/>
          <p:cNvSpPr txBox="1"/>
          <p:nvPr>
            <p:ph idx="1" type="body"/>
          </p:nvPr>
        </p:nvSpPr>
        <p:spPr>
          <a:xfrm>
            <a:off x="2523475" y="2676025"/>
            <a:ext cx="3957600" cy="4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500">
                <a:solidFill>
                  <a:srgbClr val="FF9900"/>
                </a:solidFill>
                <a:latin typeface="Caveat"/>
                <a:ea typeface="Caveat"/>
                <a:cs typeface="Caveat"/>
                <a:sym typeface="Caveat"/>
              </a:rPr>
              <a:t>There is no one size fits all model</a:t>
            </a:r>
            <a:endParaRPr sz="2500">
              <a:solidFill>
                <a:srgbClr val="FF9900"/>
              </a:solidFill>
              <a:latin typeface="Caveat"/>
              <a:ea typeface="Caveat"/>
              <a:cs typeface="Caveat"/>
              <a:sym typeface="Caveat"/>
            </a:endParaRPr>
          </a:p>
        </p:txBody>
      </p:sp>
      <p:sp>
        <p:nvSpPr>
          <p:cNvPr id="293" name="Google Shape;293;p40"/>
          <p:cNvSpPr txBox="1"/>
          <p:nvPr>
            <p:ph idx="1" type="body"/>
          </p:nvPr>
        </p:nvSpPr>
        <p:spPr>
          <a:xfrm>
            <a:off x="4978950" y="2163200"/>
            <a:ext cx="2174700" cy="4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500">
                <a:solidFill>
                  <a:srgbClr val="6AA84F"/>
                </a:solidFill>
                <a:latin typeface="Caveat"/>
                <a:ea typeface="Caveat"/>
                <a:cs typeface="Caveat"/>
                <a:sym typeface="Caveat"/>
              </a:rPr>
              <a:t>Learning Python</a:t>
            </a:r>
            <a:endParaRPr sz="2500">
              <a:solidFill>
                <a:srgbClr val="6AA84F"/>
              </a:solidFill>
              <a:latin typeface="Caveat"/>
              <a:ea typeface="Caveat"/>
              <a:cs typeface="Caveat"/>
              <a:sym typeface="Caveat"/>
            </a:endParaRPr>
          </a:p>
          <a:p>
            <a:pPr indent="0" lvl="0" marL="0" rtl="0" algn="l">
              <a:lnSpc>
                <a:spcPct val="100000"/>
              </a:lnSpc>
              <a:spcBef>
                <a:spcPts val="0"/>
              </a:spcBef>
              <a:spcAft>
                <a:spcPts val="0"/>
              </a:spcAft>
              <a:buNone/>
            </a:pPr>
            <a:r>
              <a:t/>
            </a:r>
            <a:endParaRPr sz="2500">
              <a:solidFill>
                <a:srgbClr val="6AA84F"/>
              </a:solidFill>
              <a:latin typeface="Caveat"/>
              <a:ea typeface="Caveat"/>
              <a:cs typeface="Caveat"/>
              <a:sym typeface="Cave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1"/>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5"/>
          <p:cNvSpPr txBox="1"/>
          <p:nvPr>
            <p:ph type="title"/>
          </p:nvPr>
        </p:nvSpPr>
        <p:spPr>
          <a:xfrm>
            <a:off x="249625" y="84650"/>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Exploratory Analysis</a:t>
            </a:r>
            <a:endParaRPr/>
          </a:p>
        </p:txBody>
      </p:sp>
      <p:sp>
        <p:nvSpPr>
          <p:cNvPr id="82" name="Google Shape;82;p15"/>
          <p:cNvSpPr txBox="1"/>
          <p:nvPr/>
        </p:nvSpPr>
        <p:spPr>
          <a:xfrm>
            <a:off x="249625" y="701625"/>
            <a:ext cx="3083400" cy="5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Roboto"/>
                <a:ea typeface="Roboto"/>
                <a:cs typeface="Roboto"/>
                <a:sym typeface="Roboto"/>
              </a:rPr>
              <a:t>Variable identification</a:t>
            </a:r>
            <a:endParaRPr sz="2000">
              <a:solidFill>
                <a:schemeClr val="dk1"/>
              </a:solidFill>
              <a:latin typeface="Roboto"/>
              <a:ea typeface="Roboto"/>
              <a:cs typeface="Roboto"/>
              <a:sym typeface="Roboto"/>
            </a:endParaRPr>
          </a:p>
        </p:txBody>
      </p:sp>
      <p:pic>
        <p:nvPicPr>
          <p:cNvPr id="83" name="Google Shape;83;p15"/>
          <p:cNvPicPr preferRelativeResize="0"/>
          <p:nvPr/>
        </p:nvPicPr>
        <p:blipFill>
          <a:blip r:embed="rId3">
            <a:alphaModFix/>
          </a:blip>
          <a:stretch>
            <a:fillRect/>
          </a:stretch>
        </p:blipFill>
        <p:spPr>
          <a:xfrm>
            <a:off x="1728624" y="1199675"/>
            <a:ext cx="4921976" cy="3595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p:nvPr/>
        </p:nvSpPr>
        <p:spPr>
          <a:xfrm>
            <a:off x="603900" y="1437975"/>
            <a:ext cx="8175900" cy="295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6"/>
          <p:cNvSpPr txBox="1"/>
          <p:nvPr/>
        </p:nvSpPr>
        <p:spPr>
          <a:xfrm>
            <a:off x="276550" y="521925"/>
            <a:ext cx="4295400" cy="5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Roboto"/>
                <a:ea typeface="Roboto"/>
                <a:cs typeface="Roboto"/>
                <a:sym typeface="Roboto"/>
              </a:rPr>
              <a:t>Sentiment</a:t>
            </a:r>
            <a:endParaRPr sz="2000">
              <a:solidFill>
                <a:schemeClr val="dk1"/>
              </a:solidFill>
              <a:latin typeface="Roboto"/>
              <a:ea typeface="Roboto"/>
              <a:cs typeface="Roboto"/>
              <a:sym typeface="Roboto"/>
            </a:endParaRPr>
          </a:p>
        </p:txBody>
      </p:sp>
      <p:pic>
        <p:nvPicPr>
          <p:cNvPr id="90" name="Google Shape;90;p16"/>
          <p:cNvPicPr preferRelativeResize="0"/>
          <p:nvPr/>
        </p:nvPicPr>
        <p:blipFill>
          <a:blip r:embed="rId3">
            <a:alphaModFix/>
          </a:blip>
          <a:stretch>
            <a:fillRect/>
          </a:stretch>
        </p:blipFill>
        <p:spPr>
          <a:xfrm>
            <a:off x="4684475" y="1562737"/>
            <a:ext cx="3848775" cy="2668225"/>
          </a:xfrm>
          <a:prstGeom prst="rect">
            <a:avLst/>
          </a:prstGeom>
          <a:noFill/>
          <a:ln>
            <a:noFill/>
          </a:ln>
        </p:spPr>
      </p:pic>
      <p:pic>
        <p:nvPicPr>
          <p:cNvPr id="91" name="Google Shape;91;p16"/>
          <p:cNvPicPr preferRelativeResize="0"/>
          <p:nvPr/>
        </p:nvPicPr>
        <p:blipFill>
          <a:blip r:embed="rId4">
            <a:alphaModFix/>
          </a:blip>
          <a:stretch>
            <a:fillRect/>
          </a:stretch>
        </p:blipFill>
        <p:spPr>
          <a:xfrm>
            <a:off x="-4099425" y="1244700"/>
            <a:ext cx="3629375" cy="2866752"/>
          </a:xfrm>
          <a:prstGeom prst="rect">
            <a:avLst/>
          </a:prstGeom>
          <a:noFill/>
          <a:ln>
            <a:noFill/>
          </a:ln>
        </p:spPr>
      </p:pic>
      <p:pic>
        <p:nvPicPr>
          <p:cNvPr id="92" name="Google Shape;92;p16"/>
          <p:cNvPicPr preferRelativeResize="0"/>
          <p:nvPr/>
        </p:nvPicPr>
        <p:blipFill>
          <a:blip r:embed="rId5">
            <a:alphaModFix/>
          </a:blip>
          <a:stretch>
            <a:fillRect/>
          </a:stretch>
        </p:blipFill>
        <p:spPr>
          <a:xfrm>
            <a:off x="772188" y="1630463"/>
            <a:ext cx="2476500" cy="2352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7"/>
          <p:cNvSpPr/>
          <p:nvPr/>
        </p:nvSpPr>
        <p:spPr>
          <a:xfrm>
            <a:off x="2478650" y="1185925"/>
            <a:ext cx="3607500" cy="3108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 name="Google Shape;98;p17"/>
          <p:cNvPicPr preferRelativeResize="0"/>
          <p:nvPr/>
        </p:nvPicPr>
        <p:blipFill>
          <a:blip r:embed="rId3">
            <a:alphaModFix/>
          </a:blip>
          <a:stretch>
            <a:fillRect/>
          </a:stretch>
        </p:blipFill>
        <p:spPr>
          <a:xfrm>
            <a:off x="2730775" y="1391077"/>
            <a:ext cx="3221550" cy="2627550"/>
          </a:xfrm>
          <a:prstGeom prst="rect">
            <a:avLst/>
          </a:prstGeom>
          <a:noFill/>
          <a:ln>
            <a:noFill/>
          </a:ln>
        </p:spPr>
      </p:pic>
      <p:sp>
        <p:nvSpPr>
          <p:cNvPr id="99" name="Google Shape;99;p17"/>
          <p:cNvSpPr txBox="1"/>
          <p:nvPr/>
        </p:nvSpPr>
        <p:spPr>
          <a:xfrm>
            <a:off x="276550" y="425125"/>
            <a:ext cx="8130000" cy="7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Roboto"/>
                <a:ea typeface="Roboto"/>
                <a:cs typeface="Roboto"/>
                <a:sym typeface="Roboto"/>
              </a:rPr>
              <a:t>A</a:t>
            </a:r>
            <a:r>
              <a:rPr lang="en" sz="2000">
                <a:solidFill>
                  <a:schemeClr val="dk1"/>
                </a:solidFill>
                <a:latin typeface="Roboto"/>
                <a:ea typeface="Roboto"/>
                <a:cs typeface="Roboto"/>
                <a:sym typeface="Roboto"/>
              </a:rPr>
              <a:t>irlines</a:t>
            </a:r>
            <a:endParaRPr sz="2000">
              <a:solidFill>
                <a:schemeClr val="dk1"/>
              </a:solidFill>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2000">
              <a:solidFill>
                <a:schemeClr val="dk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p:nvPr/>
        </p:nvSpPr>
        <p:spPr>
          <a:xfrm>
            <a:off x="580725" y="1520425"/>
            <a:ext cx="8363700" cy="300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8"/>
          <p:cNvSpPr txBox="1"/>
          <p:nvPr/>
        </p:nvSpPr>
        <p:spPr>
          <a:xfrm>
            <a:off x="302575" y="477700"/>
            <a:ext cx="7070400" cy="8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Roboto"/>
                <a:ea typeface="Roboto"/>
                <a:cs typeface="Roboto"/>
                <a:sym typeface="Roboto"/>
              </a:rPr>
              <a:t>→ Airlines and Sentiment, and respective Confidence</a:t>
            </a:r>
            <a:endParaRPr sz="2000">
              <a:solidFill>
                <a:schemeClr val="dk1"/>
              </a:solidFill>
              <a:latin typeface="Roboto"/>
              <a:ea typeface="Roboto"/>
              <a:cs typeface="Roboto"/>
              <a:sym typeface="Roboto"/>
            </a:endParaRPr>
          </a:p>
        </p:txBody>
      </p:sp>
      <p:pic>
        <p:nvPicPr>
          <p:cNvPr id="106" name="Google Shape;106;p18"/>
          <p:cNvPicPr preferRelativeResize="0"/>
          <p:nvPr/>
        </p:nvPicPr>
        <p:blipFill>
          <a:blip r:embed="rId3">
            <a:alphaModFix/>
          </a:blip>
          <a:stretch>
            <a:fillRect/>
          </a:stretch>
        </p:blipFill>
        <p:spPr>
          <a:xfrm>
            <a:off x="5104825" y="1665100"/>
            <a:ext cx="3676650" cy="2495550"/>
          </a:xfrm>
          <a:prstGeom prst="rect">
            <a:avLst/>
          </a:prstGeom>
          <a:noFill/>
          <a:ln>
            <a:noFill/>
          </a:ln>
        </p:spPr>
      </p:pic>
      <p:pic>
        <p:nvPicPr>
          <p:cNvPr id="107" name="Google Shape;107;p18"/>
          <p:cNvPicPr preferRelativeResize="0"/>
          <p:nvPr/>
        </p:nvPicPr>
        <p:blipFill>
          <a:blip r:embed="rId4">
            <a:alphaModFix/>
          </a:blip>
          <a:stretch>
            <a:fillRect/>
          </a:stretch>
        </p:blipFill>
        <p:spPr>
          <a:xfrm>
            <a:off x="772875" y="1520375"/>
            <a:ext cx="3629025" cy="3000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p:nvPr/>
        </p:nvSpPr>
        <p:spPr>
          <a:xfrm>
            <a:off x="193575" y="1279650"/>
            <a:ext cx="8530800" cy="2862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 name="Google Shape;113;p19"/>
          <p:cNvPicPr preferRelativeResize="0"/>
          <p:nvPr/>
        </p:nvPicPr>
        <p:blipFill>
          <a:blip r:embed="rId3">
            <a:alphaModFix/>
          </a:blip>
          <a:stretch>
            <a:fillRect/>
          </a:stretch>
        </p:blipFill>
        <p:spPr>
          <a:xfrm>
            <a:off x="-4319425" y="1395410"/>
            <a:ext cx="3600450" cy="2352675"/>
          </a:xfrm>
          <a:prstGeom prst="rect">
            <a:avLst/>
          </a:prstGeom>
          <a:noFill/>
          <a:ln>
            <a:noFill/>
          </a:ln>
        </p:spPr>
      </p:pic>
      <p:pic>
        <p:nvPicPr>
          <p:cNvPr id="114" name="Google Shape;114;p19"/>
          <p:cNvPicPr preferRelativeResize="0"/>
          <p:nvPr/>
        </p:nvPicPr>
        <p:blipFill>
          <a:blip r:embed="rId4">
            <a:alphaModFix/>
          </a:blip>
          <a:stretch>
            <a:fillRect/>
          </a:stretch>
        </p:blipFill>
        <p:spPr>
          <a:xfrm>
            <a:off x="4778175" y="1313825"/>
            <a:ext cx="3762375" cy="2647950"/>
          </a:xfrm>
          <a:prstGeom prst="rect">
            <a:avLst/>
          </a:prstGeom>
          <a:noFill/>
          <a:ln>
            <a:noFill/>
          </a:ln>
        </p:spPr>
      </p:pic>
      <p:sp>
        <p:nvSpPr>
          <p:cNvPr id="115" name="Google Shape;115;p19"/>
          <p:cNvSpPr txBox="1"/>
          <p:nvPr/>
        </p:nvSpPr>
        <p:spPr>
          <a:xfrm>
            <a:off x="276550" y="521925"/>
            <a:ext cx="5931600" cy="5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Roboto"/>
                <a:ea typeface="Roboto"/>
                <a:cs typeface="Roboto"/>
                <a:sym typeface="Roboto"/>
              </a:rPr>
              <a:t>R</a:t>
            </a:r>
            <a:r>
              <a:rPr lang="en" sz="2000">
                <a:solidFill>
                  <a:schemeClr val="dk1"/>
                </a:solidFill>
                <a:latin typeface="Roboto"/>
                <a:ea typeface="Roboto"/>
                <a:cs typeface="Roboto"/>
                <a:sym typeface="Roboto"/>
              </a:rPr>
              <a:t>eason for negative sentiment</a:t>
            </a:r>
            <a:endParaRPr sz="2000">
              <a:solidFill>
                <a:schemeClr val="dk1"/>
              </a:solidFill>
              <a:latin typeface="Roboto"/>
              <a:ea typeface="Roboto"/>
              <a:cs typeface="Roboto"/>
              <a:sym typeface="Roboto"/>
            </a:endParaRPr>
          </a:p>
        </p:txBody>
      </p:sp>
      <p:pic>
        <p:nvPicPr>
          <p:cNvPr id="116" name="Google Shape;116;p19"/>
          <p:cNvPicPr preferRelativeResize="0"/>
          <p:nvPr/>
        </p:nvPicPr>
        <p:blipFill>
          <a:blip r:embed="rId5">
            <a:alphaModFix/>
          </a:blip>
          <a:stretch>
            <a:fillRect/>
          </a:stretch>
        </p:blipFill>
        <p:spPr>
          <a:xfrm>
            <a:off x="276550" y="1764091"/>
            <a:ext cx="4501624" cy="189310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20"/>
          <p:cNvPicPr preferRelativeResize="0"/>
          <p:nvPr/>
        </p:nvPicPr>
        <p:blipFill>
          <a:blip r:embed="rId3">
            <a:alphaModFix/>
          </a:blip>
          <a:stretch>
            <a:fillRect/>
          </a:stretch>
        </p:blipFill>
        <p:spPr>
          <a:xfrm>
            <a:off x="1562700" y="444738"/>
            <a:ext cx="6181725" cy="4143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1"/>
          <p:cNvSpPr/>
          <p:nvPr/>
        </p:nvSpPr>
        <p:spPr>
          <a:xfrm>
            <a:off x="5309425" y="1659200"/>
            <a:ext cx="3477000" cy="277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1"/>
          <p:cNvSpPr txBox="1"/>
          <p:nvPr/>
        </p:nvSpPr>
        <p:spPr>
          <a:xfrm>
            <a:off x="276550" y="521925"/>
            <a:ext cx="8130000" cy="5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Roboto"/>
                <a:ea typeface="Roboto"/>
                <a:cs typeface="Roboto"/>
                <a:sym typeface="Roboto"/>
              </a:rPr>
              <a:t>Text</a:t>
            </a:r>
            <a:endParaRPr sz="2000">
              <a:solidFill>
                <a:schemeClr val="dk1"/>
              </a:solidFill>
              <a:latin typeface="Roboto"/>
              <a:ea typeface="Roboto"/>
              <a:cs typeface="Roboto"/>
              <a:sym typeface="Roboto"/>
            </a:endParaRPr>
          </a:p>
        </p:txBody>
      </p:sp>
      <p:pic>
        <p:nvPicPr>
          <p:cNvPr id="128" name="Google Shape;128;p21"/>
          <p:cNvPicPr preferRelativeResize="0"/>
          <p:nvPr/>
        </p:nvPicPr>
        <p:blipFill>
          <a:blip r:embed="rId3">
            <a:alphaModFix/>
          </a:blip>
          <a:stretch>
            <a:fillRect/>
          </a:stretch>
        </p:blipFill>
        <p:spPr>
          <a:xfrm>
            <a:off x="5381800" y="1679325"/>
            <a:ext cx="3172750" cy="2639800"/>
          </a:xfrm>
          <a:prstGeom prst="rect">
            <a:avLst/>
          </a:prstGeom>
          <a:noFill/>
          <a:ln>
            <a:noFill/>
          </a:ln>
        </p:spPr>
      </p:pic>
      <p:pic>
        <p:nvPicPr>
          <p:cNvPr id="129" name="Google Shape;129;p21"/>
          <p:cNvPicPr preferRelativeResize="0"/>
          <p:nvPr/>
        </p:nvPicPr>
        <p:blipFill>
          <a:blip r:embed="rId4">
            <a:alphaModFix/>
          </a:blip>
          <a:stretch>
            <a:fillRect/>
          </a:stretch>
        </p:blipFill>
        <p:spPr>
          <a:xfrm>
            <a:off x="511600" y="1485513"/>
            <a:ext cx="4529925" cy="3027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